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9" r:id="rId3"/>
    <p:sldId id="311" r:id="rId4"/>
    <p:sldId id="313" r:id="rId5"/>
    <p:sldId id="314" r:id="rId6"/>
    <p:sldId id="315" r:id="rId7"/>
    <p:sldId id="303" r:id="rId8"/>
    <p:sldId id="316" r:id="rId9"/>
    <p:sldId id="263" r:id="rId10"/>
    <p:sldId id="318" r:id="rId11"/>
    <p:sldId id="320" r:id="rId12"/>
    <p:sldId id="321" r:id="rId13"/>
    <p:sldId id="322" r:id="rId14"/>
    <p:sldId id="323" r:id="rId15"/>
    <p:sldId id="312" r:id="rId16"/>
    <p:sldId id="317" r:id="rId17"/>
    <p:sldId id="307" r:id="rId18"/>
    <p:sldId id="266" r:id="rId19"/>
    <p:sldId id="325" r:id="rId20"/>
    <p:sldId id="327" r:id="rId21"/>
    <p:sldId id="326" r:id="rId22"/>
    <p:sldId id="319" r:id="rId23"/>
    <p:sldId id="267" r:id="rId24"/>
    <p:sldId id="268" r:id="rId25"/>
    <p:sldId id="328" r:id="rId26"/>
    <p:sldId id="330" r:id="rId27"/>
    <p:sldId id="270" r:id="rId28"/>
    <p:sldId id="336" r:id="rId29"/>
    <p:sldId id="370" r:id="rId30"/>
    <p:sldId id="361" r:id="rId31"/>
    <p:sldId id="372" r:id="rId32"/>
    <p:sldId id="373" r:id="rId33"/>
    <p:sldId id="374" r:id="rId34"/>
    <p:sldId id="375" r:id="rId35"/>
    <p:sldId id="359" r:id="rId36"/>
    <p:sldId id="376" r:id="rId37"/>
    <p:sldId id="262" r:id="rId38"/>
    <p:sldId id="329" r:id="rId39"/>
    <p:sldId id="334" r:id="rId40"/>
    <p:sldId id="309" r:id="rId41"/>
    <p:sldId id="260" r:id="rId42"/>
    <p:sldId id="363" r:id="rId43"/>
    <p:sldId id="301" r:id="rId44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>
      <p:cViewPr varScale="1">
        <p:scale>
          <a:sx n="85" d="100"/>
          <a:sy n="85" d="100"/>
        </p:scale>
        <p:origin x="499" y="91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587640C-4A2B-49C1-B2BD-098C44F9F0AE}" type="datetime1">
              <a:rPr lang="hr-HR" smtClean="0"/>
              <a:t>25.3.2020.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E861E8E-D392-497B-BB21-122DD7C27CF3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F184BF6-1379-45F1-BD4D-63EF78E18F45}" type="datetime1">
              <a:rPr lang="hr-HR" smtClean="0"/>
              <a:t>25.3.2020.</a:t>
            </a:fld>
            <a:endParaRPr lang="hr-HR" dirty="0"/>
          </a:p>
        </p:txBody>
      </p:sp>
      <p:sp>
        <p:nvSpPr>
          <p:cNvPr id="4" name="Rezervirano mjesto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 dirty="0"/>
              <a:t>Uredite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55D449-B875-4B8D-8E66-224D27E54C9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49070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10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01329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11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36920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12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64662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13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8964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14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012339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15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073530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16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08743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17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09873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18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09873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19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70016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09873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20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81117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21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219419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22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354688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23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09873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24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09873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25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213352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26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812183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27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546072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28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396490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29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55939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786022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30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895849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31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119212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32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294099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33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869454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34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067506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5D449-B875-4B8D-8E66-224D27E54C9A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0835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5D449-B875-4B8D-8E66-224D27E54C9A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4498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37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2669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38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236387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39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35001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6509751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40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844208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41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905352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5D449-B875-4B8D-8E66-224D27E54C9A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1509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43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0987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58653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88783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21497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15755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hr-HR" smtClean="0"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098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hr-HR" dirty="0"/>
          </a:p>
        </p:txBody>
      </p:sp>
      <p:pic>
        <p:nvPicPr>
          <p:cNvPr id="7" name="Slika 6" descr="Linija EKG-a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E3CEF9-A97F-4E78-A157-985E35B9F9F6}" type="datetime1">
              <a:rPr lang="hr-HR" smtClean="0"/>
              <a:t>25.3.2020.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 descr="Pravokutnik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9F70E7-6A5C-4A73-9398-1D029DAA90D6}" type="datetime1">
              <a:rPr lang="hr-HR" smtClean="0"/>
              <a:t>25.3.2020.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3B62B2-6E3D-4D45-9B68-8C8F2E039BB5}" type="datetime1">
              <a:rPr lang="hr-HR" smtClean="0"/>
              <a:t>25.3.2020.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 descr="Pravokutnik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rtlCol="0" anchor="b">
            <a:normAutofit/>
          </a:bodyPr>
          <a:lstStyle>
            <a:lvl1pPr rtl="0">
              <a:lnSpc>
                <a:spcPct val="80000"/>
              </a:lnSpc>
              <a:defRPr sz="5400"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 rtlCol="0"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3DCE11-A8C6-4EA8-A24A-8A19F726934D}" type="datetime1">
              <a:rPr lang="hr-HR" smtClean="0"/>
              <a:t>25.3.2020.</a:t>
            </a:fld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437887-D29D-47B2-A100-5FFDD285CD3F}" type="datetime1">
              <a:rPr lang="hr-HR" smtClean="0"/>
              <a:t>25.3.2020.</a:t>
            </a:fld>
            <a:endParaRPr lang="hr-HR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6EDD3B-AA4A-4326-8335-05D6ED76266D}" type="datetime1">
              <a:rPr lang="hr-HR" smtClean="0"/>
              <a:t>25.3.2020.</a:t>
            </a:fld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F41E28-503C-441B-9A02-43594C985BEE}" type="datetime1">
              <a:rPr lang="hr-HR" smtClean="0"/>
              <a:t>25.3.2020.</a:t>
            </a:fld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 descr="Pravokutnik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9" name="Pravokutnik 8" descr="Pravokutnik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 descr="Pravokutnik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9" name="Pravokutnik 8" descr="Pravokutnik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za sliku 2" descr="Prazno rezervirano mjesto za dodavanje slike. Kliknite rezervirano mjesto i odaberite sliku koju želite dodati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100000">
              <a:schemeClr val="bg1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rvena traka" descr="Crvena traka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hr-HR" noProof="0" dirty="0"/>
              <a:t>Uredite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noProof="0" dirty="0"/>
              <a:t>Uredite stilove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5DC469F-B5BA-453E-A66F-8CB463685F6A}" type="datetime1">
              <a:rPr lang="hr-HR" noProof="0" smtClean="0"/>
              <a:t>25.3.2020.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pravopis.hr/" TargetMode="External"/><Relationship Id="rId7" Type="http://schemas.openxmlformats.org/officeDocument/2006/relationships/hyperlink" Target="https://www.srce.unizg.hr/tecajevi/popis-osnovnih-tecajeva/A505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ogomet.lzmk.hr/" TargetMode="External"/><Relationship Id="rId5" Type="http://schemas.openxmlformats.org/officeDocument/2006/relationships/hyperlink" Target="http://medicinski.lzmk.hr/" TargetMode="External"/><Relationship Id="rId4" Type="http://schemas.openxmlformats.org/officeDocument/2006/relationships/hyperlink" Target="http://www.enciklopedija.hr/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70C0"/>
            </a:gs>
            <a:gs pos="100000">
              <a:schemeClr val="bg1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5541783" cy="3177380"/>
          </a:xfrm>
        </p:spPr>
        <p:txBody>
          <a:bodyPr rtlCol="0">
            <a:normAutofit/>
          </a:bodyPr>
          <a:lstStyle/>
          <a:p>
            <a:r>
              <a:rPr lang="hr-HR" sz="400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1. Znanstveni </a:t>
            </a:r>
            <a:r>
              <a:rPr lang="hr-HR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i stručni radovi</a:t>
            </a:r>
            <a:br>
              <a:rPr lang="hr-H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</a:br>
            <a:endParaRPr lang="hr-HR" sz="4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>
                <a:latin typeface="Garamond" panose="02020404030301010803" pitchFamily="18" charset="0"/>
              </a:rPr>
              <a:t>Znanstveni radovi - časopisi	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1C1A263-8258-4756-A559-A3CBE9698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828799"/>
            <a:ext cx="10729192" cy="457200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rezultati znanstveno-istraživačkog rada objavljuju se u člancima        časopisima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članci su tradiocionalni oblik prijenosa znanstvene informacije; znanstvenici tako obogaćuju svoje znanje, ali i ukupno ljudsko znanje. Potom se to znanje u industriju, kulturu, druge ljudske djelatnosti pa onda i svakidašnji život.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s vremenom su se znanstvenici usuglasili oko oblika, stila i jezika pisanja znanstvenog članka, tako da je informaciju lakše primiti i dati.</a:t>
            </a: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latin typeface="Garamond" panose="02020404030301010803" pitchFamily="18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F7E6457F-7981-4AB5-94D1-FD6A1ECDC40B}"/>
              </a:ext>
            </a:extLst>
          </p:cNvPr>
          <p:cNvSpPr/>
          <p:nvPr/>
        </p:nvSpPr>
        <p:spPr>
          <a:xfrm>
            <a:off x="8477204" y="2036430"/>
            <a:ext cx="36004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770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>
                <a:latin typeface="Garamond" panose="02020404030301010803" pitchFamily="18" charset="0"/>
              </a:rPr>
              <a:t>Znanstveni radovi - časopisi	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1C1A263-8258-4756-A559-A3CBE9698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828799"/>
            <a:ext cx="10729192" cy="457200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vrsta serijske publikacije koja izlazi u redovitim razmacima, kraćim od godine, a dužim od petnaest dana, pokreće se s namjerom da izlazi trajno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više sveščića čini svezak ili volumen, ali neki časopisi izlaze i u više svezaka tijekom jedne godine.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za razliku od novina, koje izvještavaju o tekućim zbivanjima i obraćaju se široku krugu čitatelja, časopisi nisu vezani samo uz suvremena zbivanja i izdaju se za unaprijed utvrđen krug čitatelja, koje povezuje zanimanje za određeno znanstveno područje ili struku, književnost, umjetnost</a:t>
            </a:r>
          </a:p>
        </p:txBody>
      </p:sp>
    </p:spTree>
    <p:extLst>
      <p:ext uri="{BB962C8B-B14F-4D97-AF65-F5344CB8AC3E}">
        <p14:creationId xmlns:p14="http://schemas.microsoft.com/office/powerpoint/2010/main" val="102436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>
                <a:latin typeface="Garamond" panose="02020404030301010803" pitchFamily="18" charset="0"/>
              </a:rPr>
              <a:t>Znanstveni radovi - časopisi	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1C1A263-8258-4756-A559-A3CBE9698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828799"/>
            <a:ext cx="10729192" cy="457200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znanstveni časopisi su se razvili iz osobnog dopisivanja znanstvenika, u kojem su oni obavještavali o svojim interesima, istraživanjima, idejama, novostima itd. i izlagali vlastite ideje kritičkim osvrtima svojih kolega.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u XVII. stoljeću učena društva, odnosno akademije znanosti u pojedinim zemljama, uvode običaj objavljivanja zbirki radova svojih članova i suradnika; firentinska Academia del Cimento (Saggi di naturali esperienze, 1666–67), francuska Akademija znanosti objavljivala je znanstvene radove u svojem godišnjaku Histoire. Te su radove prije objavljivanja morali odobriti posebni odbori Akademije. Tako je postupno uveden preliminarni sustav provjere radova koji se objavljuju u znanstvenim časopisima, putem recenzije i uredničkog odabira, a koji se primjenjuje i danas.</a:t>
            </a:r>
          </a:p>
        </p:txBody>
      </p:sp>
    </p:spTree>
    <p:extLst>
      <p:ext uri="{BB962C8B-B14F-4D97-AF65-F5344CB8AC3E}">
        <p14:creationId xmlns:p14="http://schemas.microsoft.com/office/powerpoint/2010/main" val="24149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>
                <a:latin typeface="Garamond" panose="02020404030301010803" pitchFamily="18" charset="0"/>
              </a:rPr>
              <a:t>Znanstveni radovi - časopisi	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1C1A263-8258-4756-A559-A3CBE9698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828799"/>
            <a:ext cx="10729192" cy="457200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zbog naglog povećanja broja objavljenih časopisa i teškoća koje su znanstvenici imali u njihovu praćenju, u XVIII. stoljeću nastaju bibliografski vodiči i priručnici u kojima se popisuju radovi objavljeni u časopisima što pripadaju određenomu području i daje kratak prikaz sadržaja pojedinih priloga. Ti su časopisi preteče današnjih časopisa sažetaka.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časopisi sažetaka u današnjem smislu nastaju već u prvoj polovici XIX. stoljeća, ali se osobito razvijaju u XX. stoljeću.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u XIX. stoljeću nastaju i tzv. indeksni časopisi, koji donose samo naslove članaka i priloga objavljenih u drugim publikacijama klasificirane na temelju uvida u izvorne radove, ali ne donose sažetke.</a:t>
            </a:r>
          </a:p>
        </p:txBody>
      </p:sp>
    </p:spTree>
    <p:extLst>
      <p:ext uri="{BB962C8B-B14F-4D97-AF65-F5344CB8AC3E}">
        <p14:creationId xmlns:p14="http://schemas.microsoft.com/office/powerpoint/2010/main" val="167538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>
                <a:latin typeface="Garamond" panose="02020404030301010803" pitchFamily="18" charset="0"/>
              </a:rPr>
              <a:t>Znanstveni radovi - časopisi	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1C1A263-8258-4756-A559-A3CBE9698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828799"/>
            <a:ext cx="10729192" cy="457200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prvi su se elektronički časopisi s potpunim tekstom i ilustracijama pojavili početkom 1990-ih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većina današnjih elektroničkih časopisa objavljuje se i u tiskanom obliku, ali se stalno povećava broj onih koji izlaze samo u elektroničkom obliku.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tiskani časopisi – linearna struktrura,  elektronički časopisi – hipertekstne veze, i vanjske veze na druge elektroničke izvore.</a:t>
            </a:r>
          </a:p>
        </p:txBody>
      </p:sp>
    </p:spTree>
    <p:extLst>
      <p:ext uri="{BB962C8B-B14F-4D97-AF65-F5344CB8AC3E}">
        <p14:creationId xmlns:p14="http://schemas.microsoft.com/office/powerpoint/2010/main" val="288721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>
                <a:latin typeface="Garamond" panose="02020404030301010803" pitchFamily="18" charset="0"/>
              </a:rPr>
              <a:t>Znanost - recenzije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D79C3-FC63-47F3-AFA2-28D7DBD1AC72}"/>
              </a:ext>
            </a:extLst>
          </p:cNvPr>
          <p:cNvSpPr/>
          <p:nvPr/>
        </p:nvSpPr>
        <p:spPr>
          <a:xfrm>
            <a:off x="2999656" y="2132856"/>
            <a:ext cx="46085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Single Blind Review</a:t>
            </a:r>
            <a:r>
              <a:rPr lang="hr-H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; autori ne znaju imena recenzenata, najčešći oblik recenzije</a:t>
            </a:r>
          </a:p>
          <a:p>
            <a:endParaRPr lang="hr-HR" sz="2000" dirty="0">
              <a:solidFill>
                <a:schemeClr val="tx1">
                  <a:lumMod val="95000"/>
                  <a:lumOff val="5000"/>
                </a:schemeClr>
              </a:solidFill>
              <a:latin typeface="Garamond" panose="02020404030301010803" pitchFamily="18" charset="0"/>
            </a:endParaRPr>
          </a:p>
          <a:p>
            <a:r>
              <a:rPr lang="hr-HR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Double Blind Review</a:t>
            </a:r>
            <a:r>
              <a:rPr lang="hr-H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; autori ne znaju recenzente i obrnuto</a:t>
            </a:r>
          </a:p>
          <a:p>
            <a:endParaRPr lang="hr-HR" sz="2000" dirty="0">
              <a:solidFill>
                <a:schemeClr val="tx1">
                  <a:lumMod val="95000"/>
                  <a:lumOff val="5000"/>
                </a:schemeClr>
              </a:solidFill>
              <a:latin typeface="Garamond" panose="02020404030301010803" pitchFamily="18" charset="0"/>
            </a:endParaRPr>
          </a:p>
          <a:p>
            <a:r>
              <a:rPr lang="hr-HR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Open review</a:t>
            </a:r>
            <a:r>
              <a:rPr lang="hr-H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; i recenzenti i autori su međusobno poznati</a:t>
            </a:r>
          </a:p>
        </p:txBody>
      </p:sp>
    </p:spTree>
    <p:extLst>
      <p:ext uri="{BB962C8B-B14F-4D97-AF65-F5344CB8AC3E}">
        <p14:creationId xmlns:p14="http://schemas.microsoft.com/office/powerpoint/2010/main" val="45269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>
                <a:latin typeface="Garamond" panose="02020404030301010803" pitchFamily="18" charset="0"/>
              </a:rPr>
              <a:t>Znanost - recenzije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8FC604F-1043-4651-BB1C-53D0785DBE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51785" y="2118187"/>
            <a:ext cx="3611616" cy="432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8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>
                <a:latin typeface="Garamond" panose="02020404030301010803" pitchFamily="18" charset="0"/>
              </a:rPr>
              <a:t>Znanstveni radovi – zbornici radova</a:t>
            </a:r>
            <a:endParaRPr lang="hr-HR" sz="300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/>
              <a:t>	</a:t>
            </a:r>
          </a:p>
        </p:txBody>
      </p:sp>
      <p:pic>
        <p:nvPicPr>
          <p:cNvPr id="9" name="Rezervirano mjesto sadržaja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2060848"/>
            <a:ext cx="2880320" cy="4176464"/>
          </a:xfr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1622266"/>
            <a:ext cx="3086970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1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>
                <a:latin typeface="Garamond" panose="02020404030301010803" pitchFamily="18" charset="0"/>
              </a:rPr>
              <a:t>Vrste znanstvenih radova - originalni znanstveni članak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07368" y="1828799"/>
            <a:ext cx="10260632" cy="457200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Izvorni znanstveni članak</a:t>
            </a:r>
            <a:r>
              <a:rPr lang="hr-HR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; </a:t>
            </a:r>
            <a:r>
              <a:rPr lang="hr-HR" sz="2500" i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original paper </a:t>
            </a:r>
            <a:r>
              <a:rPr lang="hr-HR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- sadrži neobjavljene rezultate izvornih znanstvenih istraživanja, a znanstvene su informacije izložene tako da se točnost analiza i izvoda, na kojima se rezultati temelje, može provjeriti.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Uvod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Metode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Rezultati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Rasprava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Zaključak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9058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>
                <a:latin typeface="Garamond" panose="02020404030301010803" pitchFamily="18" charset="0"/>
              </a:rPr>
              <a:t>Vrste znanstvenih radova – pregledni rad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07368" y="1828799"/>
            <a:ext cx="10260632" cy="457200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Pregledni rad</a:t>
            </a:r>
            <a:r>
              <a:rPr lang="hr-HR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; </a:t>
            </a:r>
            <a:r>
              <a:rPr lang="hr-HR" sz="2500" i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review paper </a:t>
            </a:r>
            <a:r>
              <a:rPr lang="hr-HR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– iscrpan prikaz objavljenih radova o nekoj specifičnoj temi. Ne mora sadržavati nove (originalne) rezultate istraživanja, ali predlaže novi pristup određenoj tematici i može upućivati na nedostatnost istraživanja.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Najčešće ih čitaju oni koji se uključuju u novo znanstvenoistraživačko područje, jer oni najbolje uvode u znanstveni problem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Nezamjenjiv su izvor informacija s obzirom na opsežnost literature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Skraćuje vrijeme potrebno za pretraživanje literature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Istraživaču pokazuje trenutačno stanje u njegovom istraživačkom području i upućuje na budući razvoj istraživanja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9591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>
                <a:latin typeface="Garamond" panose="02020404030301010803" pitchFamily="18" charset="0"/>
              </a:rPr>
              <a:t>Znanost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9376" y="1522801"/>
            <a:ext cx="10513168" cy="48780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Znanost je zajedničko, koherentno, organizirano i usustavljeno znanje ljudskog roda priskrbljeno objektivnim i poštenim opažanjima i uz sustavnu provedbu pokusa.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4 vrijednosti znanosti: 1. Ona je izvor znanja – kvaliteta života, način razmišljanja; 2. obrazovna uloga znanosti; 3. kulturna uloga znanosti; znanost kao izvor blagostanja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Znanost daje privremene, nekonačne zaključke. Znanstveni zaključci su provjerljivi. </a:t>
            </a:r>
          </a:p>
        </p:txBody>
      </p:sp>
    </p:spTree>
    <p:extLst>
      <p:ext uri="{BB962C8B-B14F-4D97-AF65-F5344CB8AC3E}">
        <p14:creationId xmlns:p14="http://schemas.microsoft.com/office/powerpoint/2010/main" val="299524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>
                <a:latin typeface="Garamond" panose="02020404030301010803" pitchFamily="18" charset="0"/>
              </a:rPr>
              <a:t>Vrste znanstvenih radova – pregledni rad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07368" y="1828799"/>
            <a:ext cx="10260632" cy="457200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Za studente je pisanje preglednog članka slično poslu koji oni trebaju napraviti pri pisanju diplomskog rada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Pregledni rad nije građen kao izvorni znanstveni članak, ali ipak ima sve elemente kritičkog razmišljanja; jasno postavljeno pitanje, definicija pojmova i granica teme, procjena dokaza i protudokaza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Organizacija preglednog članka određena je temom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Svi pregledni članci imaju </a:t>
            </a:r>
            <a:r>
              <a:rPr lang="hr-HR" i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Uvod – 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tu se jasno postavlja pitanje na koje pregledni članak pokušava ponuditi odgovor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Ostali dijelovi preglednog članka mogu imati različit izgled</a:t>
            </a:r>
          </a:p>
        </p:txBody>
      </p:sp>
    </p:spTree>
    <p:extLst>
      <p:ext uri="{BB962C8B-B14F-4D97-AF65-F5344CB8AC3E}">
        <p14:creationId xmlns:p14="http://schemas.microsoft.com/office/powerpoint/2010/main" val="179402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>
                <a:latin typeface="Garamond" panose="02020404030301010803" pitchFamily="18" charset="0"/>
              </a:rPr>
              <a:t>Vrste znanstvenih radova – prethodno priopćenje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07368" y="1828799"/>
            <a:ext cx="10260632" cy="457200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Prethodno priopćenje </a:t>
            </a:r>
            <a:r>
              <a:rPr lang="hr-HR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- sadrži znanstvene spoznaje ili rezultate znanstvenih istraživanja čiji karakter zahtijeva objavljivanje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5383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>
                <a:latin typeface="Garamond" panose="02020404030301010803" pitchFamily="18" charset="0"/>
              </a:rPr>
              <a:t>Ostale vrste radova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07368" y="1828799"/>
            <a:ext cx="10260632" cy="457200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Prikaz knjige 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– nije znanstveno djelo, ali je važan oblik znanstvene komunikacije. Pažjivo napisan prikaz knjige opet ima elemente kritičkog znanstvenog razmišljanja; počinje uvodnim pitanjem, npr. kakav je udžbenik u odnosu na dosad objavljene udžbenike, oslanja li se na nove znanstvene spoznaje, ima li dobre ilustracije, dovoljan broj referenci, primjereno kazalo.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Pismo uredniku 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– nije izvorni znanstveni rad, iako može prikazivati rezultate izvornih istraživanja. Zbog kratkoće pisma, obično je to oko 500 riječi, izostavljaju se opisi postupaka, što je nužno u izvornom znanstvenom radu. Ne puno referenci, obično ne više od 5. Ponekad se pisma uredniku uvrštavaju u bibliografske baze podataka. </a:t>
            </a:r>
          </a:p>
        </p:txBody>
      </p:sp>
    </p:spTree>
    <p:extLst>
      <p:ext uri="{BB962C8B-B14F-4D97-AF65-F5344CB8AC3E}">
        <p14:creationId xmlns:p14="http://schemas.microsoft.com/office/powerpoint/2010/main" val="384284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>
                <a:latin typeface="Garamond" panose="02020404030301010803" pitchFamily="18" charset="0"/>
              </a:rPr>
              <a:t>Stručni radovi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07368" y="1828799"/>
            <a:ext cx="10260632" cy="457200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hr-HR" b="1" dirty="0">
              <a:latin typeface="Candara" panose="020E0502030303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Stručni radovi: 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ne sadrži originalne rezultate istraživanja nego se u njemu iznose već poznate spoznaje. Svrha rezultata istraživanja prikazanih u stručnom članku odnosi se na primjenu u teoriji i praksi te širenju već poznatih spoznaja, stavova, teorija.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Prikaz 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je kritički osvrt na djelo koje se objavljuje.  Ocjenjuje se djelo kao takvo; sadržaj, argumentacija, stil. Autor prikaza ne izlaže svoje teorije o problematici djela.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Izvješće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 je institucionalni prikaz u kojem se opisuje tijek rada na istraživanju, procjenjuju se rezultati i izvještava se o uspješnosti, ali i problemima pri izvođenju istraživanja.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9260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>
                <a:latin typeface="Garamond" panose="02020404030301010803" pitchFamily="18" charset="0"/>
              </a:rPr>
              <a:t>Stručni radovi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Udžbenik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 je stručna knjiga u kojem se na sustavan i funkcionalan način izlaže nastavno gradivo koje je propisano studijskim programom. Ako udžbenik donosi nove, a ne prikazuje samo standardne spoznaje, može ga se smatrati znanstveno-stručnim radom. Može sadržavati pitanja za diskusiju.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Priručnik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 je praktična sistematizacija znanja, pripomoć u učenju, pruža znanstvene i stručne informacije o određenom području.   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3329112" cy="41469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1522800"/>
            <a:ext cx="3341688" cy="444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32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>
                <a:latin typeface="Garamond" panose="02020404030301010803" pitchFamily="18" charset="0"/>
              </a:rPr>
              <a:t>Životopis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9416" y="1828799"/>
            <a:ext cx="10009112" cy="457200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Danas se više toliko ne preferira literarni oblik, već se od životopisa traži da bude sažeta, organizirana, pregledna i sustavna informacija o profesionalnom životu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Osobni podaci – datum i mjesto rođenja, adresa, kontakt podaci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Obrazovanje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Postignuti akademski nazivi i naslovi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Članstva u znanstvenim i strukovnim udrugama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Ostale aktivnosti – demonstrature, sudjelovanja u organizaciji konferencija, volonterski i humanitarni rad</a:t>
            </a: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13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>
                <a:latin typeface="Garamond" panose="02020404030301010803" pitchFamily="18" charset="0"/>
              </a:rPr>
              <a:t>Ponovimo!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E8D3090-D70F-4740-A80A-7D141D5D2F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Znanstveni radovi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96E9A39-374D-4BC3-92CB-24F82F3AE2C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Izvorni (=originalni) znanstveni rad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Pregledni rad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Prethodno priopćenje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AC58A87-96DB-4557-84E0-31A91F1EB6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Stručni radovi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5625817-E7C1-469A-8B23-A0C60D45CCC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Stručni članak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Udžbenik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Priručnik</a:t>
            </a:r>
          </a:p>
        </p:txBody>
      </p:sp>
    </p:spTree>
    <p:extLst>
      <p:ext uri="{BB962C8B-B14F-4D97-AF65-F5344CB8AC3E}">
        <p14:creationId xmlns:p14="http://schemas.microsoft.com/office/powerpoint/2010/main" val="167343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>
                <a:latin typeface="Garamond" panose="02020404030301010803" pitchFamily="18" charset="0"/>
              </a:rPr>
              <a:t>Struktura izvornog znanstvenog članka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07368" y="1522801"/>
            <a:ext cx="11089232" cy="5146560"/>
          </a:xfrm>
        </p:spPr>
        <p:txBody>
          <a:bodyPr>
            <a:normAutofit fontScale="6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Naslov: 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predstavlja rad, jasan, informativan, izbjegavati općenite riječi (metode, rezultati),  ne više od 12 riječi, NE kraticama i žargonu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Podaci o autoru i ustanovi (koristite uvijek iste, npr. inicijal i prezime, Zavod za ../ Kineziološki fakultet. Acknowledgment: izvori </a:t>
            </a:r>
          </a:p>
          <a:p>
            <a:pPr marL="0" indent="0">
              <a:buNone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	financiranja, potencijalni sukobi interesa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Sažetak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: čitatelji odlučuju o daljnjem čitanju, sažet, bogat informacijama, od 150 do 200 riječi. Ne iznosite informacije kojih nema u tekstu</a:t>
            </a:r>
          </a:p>
          <a:p>
            <a:r>
              <a:rPr lang="hr-HR" b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Ključne riječi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: ne preopćenite ključne riječi (npr. učenje, sport)</a:t>
            </a:r>
          </a:p>
          <a:p>
            <a:r>
              <a:rPr lang="hr-HR" b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Uvod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: postavljanje problema, pitanja ili hipoteze. Zašto je ovo istraživanje važno, kako se nadovezuje na prethodna istraživanja. Koje su glavne hipoteze i ciljevi istraživanja? Odnos hipoteze i nacrta istraživanja. Teorijske i praktične implikacije istraživanja. Kako rad doprinosi općenitom razumijevanju istraživačkog polja</a:t>
            </a:r>
          </a:p>
          <a:p>
            <a:r>
              <a:rPr lang="hr-HR" b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Metode / Metodologija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: potpuni opis metoda da se dokaže prikladnost metoda u odnosu na istraživanje, i da se omogući drugim znanstvenicima mogućnost ponavljanja studije. Sudionici, oprema, uzorkovanje, istraživački nacrt</a:t>
            </a:r>
          </a:p>
          <a:p>
            <a:r>
              <a:rPr lang="hr-HR" b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Rezultati istraživanja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: svi relevantni rezultati!  Nije potrebno u detalje objašnjavati statističke metode. </a:t>
            </a:r>
          </a:p>
          <a:p>
            <a:r>
              <a:rPr lang="hr-HR" b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Rasprava: 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interpretacija rezultata. Teorijske i praktične implikacije. Izvori nedoumica, potvrđivanje ili odbacivanje hipoteze, nedostaci istraživanja. </a:t>
            </a:r>
          </a:p>
          <a:p>
            <a:r>
              <a:rPr lang="hr-HR" b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Zaključci</a:t>
            </a:r>
          </a:p>
          <a:p>
            <a:r>
              <a:rPr lang="hr-HR" b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Popis referenci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6244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>
                <a:latin typeface="Garamond" panose="02020404030301010803" pitchFamily="18" charset="0"/>
              </a:rPr>
              <a:t>Struktura izvornog znanstvenog rada - naslov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767408" y="1828799"/>
            <a:ext cx="9900592" cy="457200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ogledalo rada, sa što manje riječi dati što točniji opis (ulaze u baze podataka), izbjegavati općenite riječi (metode, rezultati)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(pre)često imaju suvišnih riječi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ne smiju se upotrebljavati: skraćenice, kemijske formule, žargon</a:t>
            </a:r>
          </a:p>
        </p:txBody>
      </p:sp>
    </p:spTree>
    <p:extLst>
      <p:ext uri="{BB962C8B-B14F-4D97-AF65-F5344CB8AC3E}">
        <p14:creationId xmlns:p14="http://schemas.microsoft.com/office/powerpoint/2010/main" val="9368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>
                <a:latin typeface="Garamond" panose="02020404030301010803" pitchFamily="18" charset="0"/>
              </a:rPr>
              <a:t>Struktura izvornog znanstvenog rada – sažetak i ključne riječi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767408" y="1828799"/>
            <a:ext cx="9900592" cy="457200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sažeti prikaz cijelog rada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na temelju sažetka čitatelj odlučuje hoće li pročitati cijeli rad, i zato se nalazi na početku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250 riječi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treba sadržavati: cilj istraživanja, metodologiju, glavne rezultate i bitne zaključke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u jednom odlomku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pripaziti pri prijevodu na engleski; stručni termini</a:t>
            </a:r>
          </a:p>
        </p:txBody>
      </p:sp>
    </p:spTree>
    <p:extLst>
      <p:ext uri="{BB962C8B-B14F-4D97-AF65-F5344CB8AC3E}">
        <p14:creationId xmlns:p14="http://schemas.microsoft.com/office/powerpoint/2010/main" val="47217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>
                <a:latin typeface="Garamond" panose="02020404030301010803" pitchFamily="18" charset="0"/>
              </a:rPr>
              <a:t>Znanost - znanstvena čestitost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9416" y="1828799"/>
            <a:ext cx="10009112" cy="4572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Zakon o znanstvenoj djelatnosti i visokom obrazovanju – Sabor (Nacionalno vijeće za znanost, HAZU …) → Odbor za etiku</a:t>
            </a:r>
          </a:p>
          <a:p>
            <a:pPr marL="0" indent="0">
              <a:buNone/>
            </a:pP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The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 European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Code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of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Conduct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 for Research </a:t>
            </a:r>
          </a:p>
          <a:p>
            <a:pPr marL="0" indent="0">
              <a:buNone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Singapurska povelja, 2010.</a:t>
            </a:r>
          </a:p>
          <a:p>
            <a:pPr marL="0" indent="0">
              <a:buNone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Udruga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Committee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 on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Publication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Ethics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 (COPE)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3326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>
                <a:latin typeface="Garamond" panose="02020404030301010803" pitchFamily="18" charset="0"/>
              </a:rPr>
              <a:t>Struktura izvornog znanstvenog rada - uvod</a:t>
            </a:r>
          </a:p>
        </p:txBody>
      </p:sp>
      <p:sp>
        <p:nvSpPr>
          <p:cNvPr id="7" name="Rezervirano mjesto sadržaja 6"/>
          <p:cNvSpPr>
            <a:spLocks noGrp="1"/>
          </p:cNvSpPr>
          <p:nvPr>
            <p:ph idx="1"/>
          </p:nvPr>
        </p:nvSpPr>
        <p:spPr>
          <a:xfrm>
            <a:off x="623392" y="1828800"/>
            <a:ext cx="10044608" cy="453875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ovdje nije potrebno navoditi iscrpni pregled literature; mora biti jasno zašto se istražuje baš ta tema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Tri dijela:</a:t>
            </a:r>
          </a:p>
          <a:p>
            <a:pPr marL="0" indent="0">
              <a:buNone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1. opis općeg područja istraživanja</a:t>
            </a:r>
          </a:p>
          <a:p>
            <a:pPr marL="0" indent="0">
              <a:buNone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2. podaci drugih autora koji čine polazište</a:t>
            </a:r>
          </a:p>
          <a:p>
            <a:pPr marL="0" indent="0">
              <a:buNone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3. postavlja se temeljno istraživačko pitanje na koje rad odgovara, mogu se opisati metode, i navode se osnovni zaključci</a:t>
            </a:r>
          </a:p>
        </p:txBody>
      </p:sp>
    </p:spTree>
    <p:extLst>
      <p:ext uri="{BB962C8B-B14F-4D97-AF65-F5344CB8AC3E}">
        <p14:creationId xmlns:p14="http://schemas.microsoft.com/office/powerpoint/2010/main" val="328250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>
                <a:latin typeface="Garamond" panose="02020404030301010803" pitchFamily="18" charset="0"/>
              </a:rPr>
              <a:t>Struktura izvornog znanstvenog rada – </a:t>
            </a:r>
            <a:br>
              <a:rPr lang="hr-HR" dirty="0">
                <a:latin typeface="Garamond" panose="02020404030301010803" pitchFamily="18" charset="0"/>
              </a:rPr>
            </a:br>
            <a:r>
              <a:rPr lang="hr-HR" dirty="0">
                <a:latin typeface="Garamond" panose="02020404030301010803" pitchFamily="18" charset="0"/>
              </a:rPr>
              <a:t>metoda istraživanja</a:t>
            </a:r>
          </a:p>
        </p:txBody>
      </p:sp>
      <p:sp>
        <p:nvSpPr>
          <p:cNvPr id="7" name="Rezervirano mjesto sadržaja 6"/>
          <p:cNvSpPr>
            <a:spLocks noGrp="1"/>
          </p:cNvSpPr>
          <p:nvPr>
            <p:ph idx="1"/>
          </p:nvPr>
        </p:nvSpPr>
        <p:spPr>
          <a:xfrm>
            <a:off x="623392" y="1828800"/>
            <a:ext cx="10044608" cy="453875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dosadašnja istraživanja - detaljnije opisati radove bitne za rad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metoda rada – opisati sredstva i postupke tako da i drugi znanstvenik/stručnjak može ponoviti postupke i dobiti slične rezultate (ponovljivost je odlika dobrog znanstvenog istraživanja)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metoda rada – ne treba potanko opisivati standardne statističke metode, dovoljno ih je spomenuti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metoda rada – svakako valja spomenuti odstupanja od standardnih procedura i navesti razlog. Uputiti na izvore standardnih procedura.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metoda rada – raščlaniti prema odlomcima; ispitanici i procedure</a:t>
            </a:r>
          </a:p>
        </p:txBody>
      </p:sp>
    </p:spTree>
    <p:extLst>
      <p:ext uri="{BB962C8B-B14F-4D97-AF65-F5344CB8AC3E}">
        <p14:creationId xmlns:p14="http://schemas.microsoft.com/office/powerpoint/2010/main" val="227375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>
                <a:latin typeface="Garamond" panose="02020404030301010803" pitchFamily="18" charset="0"/>
              </a:rPr>
              <a:t>Struktura izvornog znanstvenog rada rada – </a:t>
            </a:r>
            <a:br>
              <a:rPr lang="hr-HR" dirty="0">
                <a:latin typeface="Garamond" panose="02020404030301010803" pitchFamily="18" charset="0"/>
              </a:rPr>
            </a:br>
            <a:r>
              <a:rPr lang="hr-HR" dirty="0">
                <a:latin typeface="Garamond" panose="02020404030301010803" pitchFamily="18" charset="0"/>
              </a:rPr>
              <a:t>rezultati</a:t>
            </a:r>
          </a:p>
        </p:txBody>
      </p:sp>
      <p:sp>
        <p:nvSpPr>
          <p:cNvPr id="7" name="Rezervirano mjesto sadržaja 6"/>
          <p:cNvSpPr>
            <a:spLocks noGrp="1"/>
          </p:cNvSpPr>
          <p:nvPr>
            <p:ph idx="1"/>
          </p:nvPr>
        </p:nvSpPr>
        <p:spPr>
          <a:xfrm>
            <a:off x="623392" y="1522800"/>
            <a:ext cx="10081120" cy="4844750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u tekstu opisati samo glavne i reprezentativne rezultate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u tablicama detaljnije rezultate, tablice pokazuju numeričke vrijednosti, stupci i redovi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treba spomenuti i pouzdane negativne rezultate kako drugi ne bi gubili vrijeme pokušavajući isto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hr-HR" dirty="0">
                <a:solidFill>
                  <a:prstClr val="black"/>
                </a:solidFill>
                <a:latin typeface="Garamond" panose="02020404030301010803" pitchFamily="18" charset="0"/>
              </a:rPr>
              <a:t>tablice - imaju naslove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hr-HR" dirty="0">
                <a:solidFill>
                  <a:prstClr val="black"/>
                </a:solidFill>
                <a:latin typeface="Garamond" panose="02020404030301010803" pitchFamily="18" charset="0"/>
              </a:rPr>
              <a:t>tablice - omogućavaju autoru da učinkovito predstavi veliku količinu podataka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hr-HR" dirty="0">
                <a:solidFill>
                  <a:prstClr val="black"/>
                </a:solidFill>
                <a:latin typeface="Garamond" panose="02020404030301010803" pitchFamily="18" charset="0"/>
              </a:rPr>
              <a:t>slike– ilustracije, dijagrami, fotografije; povećavaju kredibilitet teksta, a ne dupliciraju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hr-HR" dirty="0">
                <a:solidFill>
                  <a:prstClr val="black"/>
                </a:solidFill>
                <a:latin typeface="Garamond" panose="02020404030301010803" pitchFamily="18" charset="0"/>
              </a:rPr>
              <a:t>komunikacija prema čitatelju; optimalan broj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hr-HR" dirty="0">
                <a:solidFill>
                  <a:prstClr val="black"/>
                </a:solidFill>
                <a:latin typeface="Garamond" panose="02020404030301010803" pitchFamily="18" charset="0"/>
              </a:rPr>
              <a:t>podaci u tablici – koji se dio želi prenijeti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hr-HR" dirty="0">
                <a:solidFill>
                  <a:prstClr val="black"/>
                </a:solidFill>
                <a:latin typeface="Garamond" panose="02020404030301010803" pitchFamily="18" charset="0"/>
              </a:rPr>
              <a:t>nije potrebno komentirati svaku stavku tablice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hr-HR" dirty="0">
                <a:solidFill>
                  <a:prstClr val="black"/>
                </a:solidFill>
                <a:latin typeface="Garamond" panose="02020404030301010803" pitchFamily="18" charset="0"/>
              </a:rPr>
              <a:t>tablica na sljedećoj stranici ILI Tablica 8?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hr-HR" dirty="0">
                <a:solidFill>
                  <a:prstClr val="black"/>
                </a:solidFill>
                <a:latin typeface="Garamond" panose="02020404030301010803" pitchFamily="18" charset="0"/>
              </a:rPr>
              <a:t>je li zaista potrebno? kako će to izgledati u tiskanoj verziji?</a:t>
            </a:r>
          </a:p>
          <a:p>
            <a:pPr>
              <a:buFont typeface="Arial" panose="020B0604020202020204" pitchFamily="34" charset="0"/>
              <a:buChar char="•"/>
            </a:pPr>
            <a:endParaRPr lang="hr-HR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29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>
                <a:latin typeface="Garamond" panose="02020404030301010803" pitchFamily="18" charset="0"/>
              </a:rPr>
              <a:t>Struktura izvornog znanstvenog rada – </a:t>
            </a:r>
            <a:br>
              <a:rPr lang="hr-HR" dirty="0">
                <a:latin typeface="Garamond" panose="02020404030301010803" pitchFamily="18" charset="0"/>
              </a:rPr>
            </a:br>
            <a:r>
              <a:rPr lang="hr-HR" dirty="0">
                <a:latin typeface="Garamond" panose="02020404030301010803" pitchFamily="18" charset="0"/>
              </a:rPr>
              <a:t>rasprava</a:t>
            </a:r>
          </a:p>
        </p:txBody>
      </p:sp>
      <p:sp>
        <p:nvSpPr>
          <p:cNvPr id="7" name="Rezervirano mjesto sadržaja 6"/>
          <p:cNvSpPr>
            <a:spLocks noGrp="1"/>
          </p:cNvSpPr>
          <p:nvPr>
            <p:ph idx="1"/>
          </p:nvPr>
        </p:nvSpPr>
        <p:spPr>
          <a:xfrm>
            <a:off x="623392" y="1522800"/>
            <a:ext cx="10081120" cy="484475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uz rezultate, najvažniji dio rada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kritički osvrt na dobivene rezultate; povezati rezultate u jedan ili više zaključaka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naznačite nejasne točke ili nedostatke istraživanja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usporedite svoje rezultate i tumačenja sa sličnim istraživanjima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istaknite teorijske i praktične posljedice istraživanja</a:t>
            </a:r>
          </a:p>
          <a:p>
            <a:pPr>
              <a:buFont typeface="Arial" panose="020B0604020202020204" pitchFamily="34" charset="0"/>
              <a:buChar char="•"/>
            </a:pPr>
            <a:endParaRPr lang="hr-HR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37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>
                <a:latin typeface="Garamond" panose="02020404030301010803" pitchFamily="18" charset="0"/>
              </a:rPr>
              <a:t>Struktura izvornog znanstvenog rada – </a:t>
            </a:r>
            <a:br>
              <a:rPr lang="hr-HR" dirty="0">
                <a:latin typeface="Garamond" panose="02020404030301010803" pitchFamily="18" charset="0"/>
              </a:rPr>
            </a:br>
            <a:r>
              <a:rPr lang="hr-HR" dirty="0">
                <a:latin typeface="Garamond" panose="02020404030301010803" pitchFamily="18" charset="0"/>
              </a:rPr>
              <a:t>zaključak</a:t>
            </a:r>
          </a:p>
        </p:txBody>
      </p:sp>
      <p:sp>
        <p:nvSpPr>
          <p:cNvPr id="7" name="Rezervirano mjesto sadržaja 6"/>
          <p:cNvSpPr>
            <a:spLocks noGrp="1"/>
          </p:cNvSpPr>
          <p:nvPr>
            <p:ph idx="1"/>
          </p:nvPr>
        </p:nvSpPr>
        <p:spPr>
          <a:xfrm>
            <a:off x="623392" y="1522800"/>
            <a:ext cx="10081120" cy="484475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obično vrlo kratko, iznose se glavni zaključci rada</a:t>
            </a:r>
          </a:p>
          <a:p>
            <a:pPr>
              <a:buFont typeface="Arial" panose="020B0604020202020204" pitchFamily="34" charset="0"/>
              <a:buChar char="•"/>
            </a:pPr>
            <a:endParaRPr lang="hr-HR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69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>
                <a:latin typeface="Garamond" panose="02020404030301010803" pitchFamily="18" charset="0"/>
              </a:rPr>
              <a:t>Struktura izvornog znanstvenog rada – </a:t>
            </a:r>
            <a:br>
              <a:rPr lang="hr-HR" dirty="0">
                <a:latin typeface="Garamond" panose="02020404030301010803" pitchFamily="18" charset="0"/>
              </a:rPr>
            </a:br>
            <a:r>
              <a:rPr lang="hr-HR" dirty="0">
                <a:latin typeface="Garamond" panose="02020404030301010803" pitchFamily="18" charset="0"/>
              </a:rPr>
              <a:t>literatura = reference=bibliografija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07368" y="1522801"/>
            <a:ext cx="11089232" cy="51465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Reference; popis literature koji se koristi pri izradi rada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Reference nas upućuju na izvore – knjige, članke u časopisima, radove u zbornicima skupova….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Dolazi na kraju seminarskog rada, ali se reference moraju nalaziti i u samom tekstu rada, u skraćenom ili brojčanom obliku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Čitatelj mora jednoznačno povezati taj skraćeni oblik reference u tekstu s punim oblikom reference na kraju rada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Kako navoditi reference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Razlika između citiranja i parafraziranja</a:t>
            </a:r>
          </a:p>
          <a:p>
            <a:pPr algn="ctr"/>
            <a:endParaRPr lang="hr-HR" sz="28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6052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>
                <a:latin typeface="Garamond" panose="02020404030301010803" pitchFamily="18" charset="0"/>
              </a:rPr>
              <a:t>Struktura izvornog znanstvenog rada - reference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07368" y="1522801"/>
            <a:ext cx="11089232" cy="5146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Zašto reference?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zbog lakšeg pronalaženja navedenih izvora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kredibilitet vlastitog rada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priznaje se doprinos drugih autora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izbjegavanje optužbi za plagiranje</a:t>
            </a:r>
          </a:p>
          <a:p>
            <a:pPr marL="0" lvl="0" indent="0">
              <a:buNone/>
            </a:pPr>
            <a:endParaRPr lang="hr-HR" sz="2200" b="1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marL="0" lvl="0" indent="0">
              <a:buNone/>
            </a:pPr>
            <a:endParaRPr lang="hr-HR" sz="2800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hr-HR" sz="2800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hr-HR" sz="2800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hr-HR" sz="2800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ctr"/>
            <a:endParaRPr lang="hr-HR" sz="28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9705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>
                <a:latin typeface="Garamond" panose="02020404030301010803" pitchFamily="18" charset="0"/>
              </a:rPr>
              <a:t>Diplomski i seminarski radovi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9416" y="1828799"/>
            <a:ext cx="10009112" cy="457200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Imaju mnogo manje čitatelja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Potrebno je kritičko razmišljanje kao i kod znanstvenih radova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Diplomski rad je i edukacijsko oruđe, mjerilo studentove pripremljenosti za rad u znanosti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Za razliku od izvornog znanstvenog rada u kojem su rezultati i zaključci istraživanja produkt timskog rada znanstvenika, diplomski je rad rezultat individualnog rada.</a:t>
            </a:r>
          </a:p>
        </p:txBody>
      </p:sp>
    </p:spTree>
    <p:extLst>
      <p:ext uri="{BB962C8B-B14F-4D97-AF65-F5344CB8AC3E}">
        <p14:creationId xmlns:p14="http://schemas.microsoft.com/office/powerpoint/2010/main" val="319453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>
                <a:latin typeface="Garamond" panose="02020404030301010803" pitchFamily="18" charset="0"/>
              </a:rPr>
              <a:t>Diplomski i seminarski radovi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9416" y="1828799"/>
            <a:ext cx="10009112" cy="4572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Diplomskim radom pokazujete: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 da se snalazite u određenoj akademskoj paradigmi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 da ste ispunili svoje akademske obaveze; stječete akademski naziv (koji?)</a:t>
            </a:r>
          </a:p>
          <a:p>
            <a:pPr marL="457200" indent="-457200">
              <a:buAutoNum type="arabicPeriod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priprema; istraživanje teme - osobne sklonosti i predznanja (jezik), praktične potrebe (npr. dostupnost laboratorija ili arhiva), sugestije mentora, dostupnost literature, poznavanje područja - relativno nova tema, optimalan opseg, potrebno je i vrijeme i prostor i resursi.  </a:t>
            </a:r>
          </a:p>
          <a:p>
            <a:pPr marL="457200" indent="-457200">
              <a:buAutoNum type="arabicPeriod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Određivanje teme i postavljanje istraživačkog pitanja. Diplomski rad nije prepisivanje i kompiliranje izvora već kritičko i argumentirano predstavljanje teme.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9589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407368" y="-243408"/>
            <a:ext cx="11784632" cy="144016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>
                <a:latin typeface="Garamond" panose="02020404030301010803" pitchFamily="18" charset="0"/>
              </a:rPr>
              <a:t>Struktura diplomskog rada - naslovnica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495600" y="1411993"/>
            <a:ext cx="5868144" cy="49760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200" b="1" dirty="0">
                <a:latin typeface="Garamond" panose="02020404030301010803" pitchFamily="18" charset="0"/>
              </a:rPr>
              <a:t>Kineziološki fakultet Sveučilišta u Zagrebu</a:t>
            </a:r>
          </a:p>
          <a:p>
            <a:pPr marL="0" indent="0" algn="ctr">
              <a:buNone/>
            </a:pPr>
            <a:r>
              <a:rPr lang="hr-HR" sz="2000" b="1" dirty="0">
                <a:latin typeface="Garamond" panose="02020404030301010803" pitchFamily="18" charset="0"/>
              </a:rPr>
              <a:t>Ak. god. 2018./2019.</a:t>
            </a:r>
          </a:p>
          <a:p>
            <a:pPr marL="0" indent="0" algn="ctr">
              <a:buNone/>
            </a:pPr>
            <a:endParaRPr lang="hr-HR" sz="2000" b="1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hr-HR" sz="2000" b="1" dirty="0">
                <a:latin typeface="Garamond" panose="02020404030301010803" pitchFamily="18" charset="0"/>
              </a:rPr>
              <a:t>Ivan Horvat</a:t>
            </a:r>
          </a:p>
          <a:p>
            <a:pPr marL="0" indent="0" algn="ctr">
              <a:buNone/>
            </a:pPr>
            <a:r>
              <a:rPr lang="hr-HR" sz="2000" b="1" dirty="0">
                <a:latin typeface="Garamond" panose="02020404030301010803" pitchFamily="18" charset="0"/>
              </a:rPr>
              <a:t>Pamćenje</a:t>
            </a:r>
          </a:p>
          <a:p>
            <a:pPr marL="0" indent="0" algn="ctr">
              <a:buNone/>
            </a:pPr>
            <a:r>
              <a:rPr lang="hr-HR" sz="2000" b="1" dirty="0">
                <a:latin typeface="Garamond" panose="02020404030301010803" pitchFamily="18" charset="0"/>
              </a:rPr>
              <a:t>Seminarski rad</a:t>
            </a:r>
          </a:p>
          <a:p>
            <a:pPr marL="0" indent="0" algn="ctr">
              <a:buNone/>
            </a:pPr>
            <a:r>
              <a:rPr lang="hr-HR" sz="2000" b="1" dirty="0">
                <a:latin typeface="Garamond" panose="02020404030301010803" pitchFamily="18" charset="0"/>
              </a:rPr>
              <a:t>Mentor: prof. dr. sc.</a:t>
            </a:r>
          </a:p>
          <a:p>
            <a:pPr marL="0" indent="0" algn="ctr">
              <a:buNone/>
            </a:pPr>
            <a:r>
              <a:rPr lang="hr-HR" sz="2000" b="1" dirty="0">
                <a:latin typeface="Garamond" panose="02020404030301010803" pitchFamily="18" charset="0"/>
              </a:rPr>
              <a:t>Kolegij: OKT</a:t>
            </a:r>
          </a:p>
          <a:p>
            <a:pPr marL="0" indent="0" algn="ctr">
              <a:buNone/>
            </a:pPr>
            <a:endParaRPr lang="hr-HR" sz="2000" b="1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hr-HR" sz="2000" b="1" dirty="0">
                <a:latin typeface="Garamond" panose="02020404030301010803" pitchFamily="18" charset="0"/>
              </a:rPr>
              <a:t>Zagreb, 2018.</a:t>
            </a:r>
          </a:p>
        </p:txBody>
      </p:sp>
      <p:cxnSp>
        <p:nvCxnSpPr>
          <p:cNvPr id="8" name="Ravni poveznik 7"/>
          <p:cNvCxnSpPr/>
          <p:nvPr/>
        </p:nvCxnSpPr>
        <p:spPr>
          <a:xfrm flipV="1">
            <a:off x="5538192" y="4900647"/>
            <a:ext cx="72008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9"/>
          <p:cNvCxnSpPr/>
          <p:nvPr/>
        </p:nvCxnSpPr>
        <p:spPr>
          <a:xfrm>
            <a:off x="5538192" y="4794840"/>
            <a:ext cx="576064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avokutnik 10"/>
          <p:cNvSpPr/>
          <p:nvPr/>
        </p:nvSpPr>
        <p:spPr>
          <a:xfrm>
            <a:off x="2855640" y="1306837"/>
            <a:ext cx="5166828" cy="54006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149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>
                <a:latin typeface="Garamond" panose="02020404030301010803" pitchFamily="18" charset="0"/>
              </a:rPr>
              <a:t>Znanost – znanstveno nepoštenje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35360" y="1424783"/>
            <a:ext cx="10513168" cy="4976017"/>
          </a:xfrm>
        </p:spPr>
        <p:txBody>
          <a:bodyPr>
            <a:normAutofit/>
          </a:bodyPr>
          <a:lstStyle/>
          <a:p>
            <a:pPr marL="514350" lvl="0" indent="-514350">
              <a:lnSpc>
                <a:spcPct val="100000"/>
              </a:lnSpc>
              <a:spcBef>
                <a:spcPct val="20000"/>
              </a:spcBef>
              <a:buSzTx/>
              <a:buFont typeface="Arial" pitchFamily="34" charset="0"/>
              <a:buAutoNum type="arabicPeriod"/>
            </a:pPr>
            <a:r>
              <a:rPr lang="hr-HR" b="1" dirty="0">
                <a:solidFill>
                  <a:prstClr val="black"/>
                </a:solidFill>
                <a:latin typeface="Garamond" panose="02020404030301010803" pitchFamily="18" charset="0"/>
              </a:rPr>
              <a:t>Teške povrede znanstvene čestitosti, </a:t>
            </a:r>
            <a:r>
              <a:rPr lang="hr-HR" b="1" dirty="0" err="1">
                <a:solidFill>
                  <a:prstClr val="black"/>
                </a:solidFill>
                <a:latin typeface="Garamond" panose="02020404030301010803" pitchFamily="18" charset="0"/>
              </a:rPr>
              <a:t>eng</a:t>
            </a:r>
            <a:r>
              <a:rPr lang="hr-HR" b="1" dirty="0">
                <a:solidFill>
                  <a:prstClr val="black"/>
                </a:solidFill>
                <a:latin typeface="Garamond" panose="02020404030301010803" pitchFamily="18" charset="0"/>
              </a:rPr>
              <a:t>. </a:t>
            </a:r>
            <a:r>
              <a:rPr lang="hr-HR" b="1" i="1" dirty="0" err="1">
                <a:solidFill>
                  <a:prstClr val="black"/>
                </a:solidFill>
                <a:latin typeface="Garamond" panose="02020404030301010803" pitchFamily="18" charset="0"/>
              </a:rPr>
              <a:t>research</a:t>
            </a:r>
            <a:r>
              <a:rPr lang="hr-HR" b="1" i="1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hr-HR" b="1" i="1" dirty="0" err="1">
                <a:solidFill>
                  <a:prstClr val="black"/>
                </a:solidFill>
                <a:latin typeface="Garamond" panose="02020404030301010803" pitchFamily="18" charset="0"/>
              </a:rPr>
              <a:t>misconduct</a:t>
            </a:r>
            <a:r>
              <a:rPr lang="hr-HR" b="1" dirty="0">
                <a:solidFill>
                  <a:prstClr val="black"/>
                </a:solidFill>
                <a:latin typeface="Garamond" panose="02020404030301010803" pitchFamily="18" charset="0"/>
              </a:rPr>
              <a:t>, FFP</a:t>
            </a:r>
          </a:p>
          <a:p>
            <a:pPr marL="0" lvl="0" indent="0" algn="ctr">
              <a:lnSpc>
                <a:spcPct val="100000"/>
              </a:lnSpc>
              <a:spcBef>
                <a:spcPct val="20000"/>
              </a:spcBef>
              <a:buSzTx/>
              <a:buNone/>
            </a:pPr>
            <a:r>
              <a:rPr lang="hr-HR" b="1" dirty="0">
                <a:solidFill>
                  <a:prstClr val="black"/>
                </a:solidFill>
                <a:latin typeface="Garamond" panose="02020404030301010803" pitchFamily="18" charset="0"/>
              </a:rPr>
              <a:t>F</a:t>
            </a:r>
            <a:r>
              <a:rPr lang="hr-HR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hr-HR" i="1" dirty="0" err="1">
                <a:solidFill>
                  <a:prstClr val="black"/>
                </a:solidFill>
                <a:latin typeface="Garamond" panose="02020404030301010803" pitchFamily="18" charset="0"/>
              </a:rPr>
              <a:t>falsification</a:t>
            </a:r>
            <a:endParaRPr lang="hr-HR" i="1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ct val="20000"/>
              </a:spcBef>
              <a:buSzTx/>
              <a:buNone/>
            </a:pPr>
            <a:r>
              <a:rPr lang="hr-HR" b="1" dirty="0">
                <a:solidFill>
                  <a:prstClr val="black"/>
                </a:solidFill>
                <a:latin typeface="Garamond" panose="02020404030301010803" pitchFamily="18" charset="0"/>
              </a:rPr>
              <a:t>F</a:t>
            </a:r>
            <a:r>
              <a:rPr lang="hr-HR" i="1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hr-HR" i="1" dirty="0" err="1">
                <a:solidFill>
                  <a:prstClr val="black"/>
                </a:solidFill>
                <a:latin typeface="Garamond" panose="02020404030301010803" pitchFamily="18" charset="0"/>
              </a:rPr>
              <a:t>fabrication</a:t>
            </a:r>
            <a:endParaRPr lang="hr-HR" i="1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ct val="20000"/>
              </a:spcBef>
              <a:buSzTx/>
              <a:buNone/>
            </a:pPr>
            <a:r>
              <a:rPr lang="hr-HR" b="1" dirty="0">
                <a:solidFill>
                  <a:prstClr val="black"/>
                </a:solidFill>
                <a:latin typeface="Garamond" panose="02020404030301010803" pitchFamily="18" charset="0"/>
              </a:rPr>
              <a:t>P</a:t>
            </a:r>
            <a:r>
              <a:rPr lang="hr-HR" i="1" dirty="0">
                <a:solidFill>
                  <a:prstClr val="black"/>
                </a:solidFill>
                <a:latin typeface="Garamond" panose="02020404030301010803" pitchFamily="18" charset="0"/>
              </a:rPr>
              <a:t> plagiarism </a:t>
            </a:r>
          </a:p>
          <a:p>
            <a:pPr marL="0" lvl="0" indent="0" algn="ctr">
              <a:lnSpc>
                <a:spcPct val="100000"/>
              </a:lnSpc>
              <a:spcBef>
                <a:spcPct val="20000"/>
              </a:spcBef>
              <a:buSzTx/>
              <a:buNone/>
            </a:pPr>
            <a:r>
              <a:rPr lang="hr-HR" i="1" dirty="0">
                <a:solidFill>
                  <a:prstClr val="black"/>
                </a:solidFill>
                <a:latin typeface="Garamond" panose="02020404030301010803" pitchFamily="18" charset="0"/>
              </a:rPr>
              <a:t>(blatant, major, minor), </a:t>
            </a:r>
            <a:r>
              <a:rPr lang="hr-HR" dirty="0">
                <a:solidFill>
                  <a:prstClr val="black"/>
                </a:solidFill>
                <a:latin typeface="Garamond" panose="02020404030301010803" pitchFamily="18" charset="0"/>
              </a:rPr>
              <a:t>neovlašteni prijevodi,</a:t>
            </a:r>
            <a:r>
              <a:rPr lang="hr-HR" i="1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hr-HR" dirty="0">
                <a:solidFill>
                  <a:prstClr val="black"/>
                </a:solidFill>
                <a:latin typeface="Garamond" panose="02020404030301010803" pitchFamily="18" charset="0"/>
              </a:rPr>
              <a:t>važnost mjesta preuzetog teksta, lažno parafraziranje – doslovno preuzimanje teksta, uz uklanjanje navodnika, kolažni radovi, eng. </a:t>
            </a:r>
            <a:r>
              <a:rPr lang="hr-HR" i="1" dirty="0" err="1">
                <a:solidFill>
                  <a:prstClr val="black"/>
                </a:solidFill>
                <a:latin typeface="Garamond" panose="02020404030301010803" pitchFamily="18" charset="0"/>
              </a:rPr>
              <a:t>patchwork</a:t>
            </a:r>
            <a:r>
              <a:rPr lang="hr-HR" i="1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hr-HR" i="1" dirty="0" err="1">
                <a:solidFill>
                  <a:prstClr val="black"/>
                </a:solidFill>
                <a:latin typeface="Garamond" panose="02020404030301010803" pitchFamily="18" charset="0"/>
              </a:rPr>
              <a:t>plagiarism</a:t>
            </a:r>
            <a:r>
              <a:rPr lang="hr-HR" i="1" dirty="0">
                <a:solidFill>
                  <a:prstClr val="black"/>
                </a:solidFill>
                <a:latin typeface="Garamond" panose="02020404030301010803" pitchFamily="18" charset="0"/>
              </a:rPr>
              <a:t>, </a:t>
            </a:r>
            <a:r>
              <a:rPr lang="hr-HR" i="1" dirty="0" err="1">
                <a:solidFill>
                  <a:prstClr val="black"/>
                </a:solidFill>
                <a:latin typeface="Garamond" panose="02020404030301010803" pitchFamily="18" charset="0"/>
              </a:rPr>
              <a:t>mosaic</a:t>
            </a:r>
            <a:r>
              <a:rPr lang="hr-HR" i="1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hr-HR" i="1" dirty="0" err="1">
                <a:solidFill>
                  <a:prstClr val="black"/>
                </a:solidFill>
                <a:latin typeface="Garamond" panose="02020404030301010803" pitchFamily="18" charset="0"/>
              </a:rPr>
              <a:t>writing</a:t>
            </a:r>
            <a:endParaRPr lang="hr-HR" i="1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0244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>
                <a:latin typeface="Garamond" panose="02020404030301010803" pitchFamily="18" charset="0"/>
              </a:rPr>
              <a:t>Znanost i jezik znanosti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9416" y="1828799"/>
            <a:ext cx="10009112" cy="4572001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dosljednost, jednostavnost, sustavnost, pitkost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 ponekad, </a:t>
            </a:r>
            <a:r>
              <a:rPr lang="hr-HR" i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manje je više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razlika između znanstvene i literarne proze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 ostavite dovoljno vremena za kasnije čitanje, neka kolege pročitaju vaš rad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 koristiti ista glagolska vremena i lica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 upotrebljavati sinonime s oprezom; može sugerirati razliku između pojedinih termina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zadržati profesionalan i uljudan ton, npr. umjesto </a:t>
            </a:r>
            <a:r>
              <a:rPr lang="hr-HR" i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autori su potpuno predvidjeli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…radije koristiti </a:t>
            </a:r>
            <a:r>
              <a:rPr lang="hr-HR" i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autori ne spominju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 ili </a:t>
            </a:r>
            <a:r>
              <a:rPr lang="hr-HR" i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nisu se osvrnuli na 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….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izbjegavati pleonazme, npr. u vremenskom razdoblju,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najoptimalniji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, vodeći lider na tržištu, iz razloga jer,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four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different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 groups,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the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reason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 is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because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,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summarize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briefly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…. 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7231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>
                <a:latin typeface="Garamond" panose="02020404030301010803" pitchFamily="18" charset="0"/>
              </a:rPr>
              <a:t>Znanost i jezik znanosti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9416" y="1828799"/>
            <a:ext cx="10009112" cy="457200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latin typeface="Garamond" panose="02020404030301010803" pitchFamily="18" charset="0"/>
              </a:rPr>
              <a:t> 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izbjegavati kolokvijalne izraze (npr. skinuto s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neta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), riječi neodređenog značenja (malo ispitanika, velika udaljenost), žargon, upotrebu zamjenica (ono istraživanje – koje?)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autorsko </a:t>
            </a:r>
            <a:r>
              <a:rPr lang="hr-HR" i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mi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 – upotrebljavajte </a:t>
            </a:r>
            <a:r>
              <a:rPr lang="hr-HR" i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mi 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kada mislite na sebe i koautore svog rada, a ne kada primjerice mislite na sve kineziologe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pristranost i impliciranje; naglašavanje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osjetljivost (osobe starije životne dobi)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upotreba kratica (TA, kg) – konvencionalna upotreba, lakše za razumjeti kraticu nego cijeli izraz, objašnjenje kratice – u daljnjem tekstu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827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>
                <a:latin typeface="Garamond" panose="02020404030301010803" pitchFamily="18" charset="0"/>
              </a:rPr>
              <a:t>I za kraj par poveznica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767408" y="1828799"/>
            <a:ext cx="9900592" cy="457200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Pravopis provjerite na 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http://pravopis.hr/</a:t>
            </a:r>
            <a:endParaRPr lang="hr-HR" dirty="0">
              <a:solidFill>
                <a:schemeClr val="tx1">
                  <a:lumMod val="95000"/>
                  <a:lumOff val="5000"/>
                </a:schemeClr>
              </a:solidFill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Hrvatska enciklopedija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, mrežno izdanje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Medicinski leksikon</a:t>
            </a:r>
            <a:endParaRPr lang="hr-HR" dirty="0">
              <a:solidFill>
                <a:schemeClr val="tx1">
                  <a:lumMod val="95000"/>
                  <a:lumOff val="5000"/>
                </a:schemeClr>
              </a:solidFill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Nogometni leksikon</a:t>
            </a:r>
            <a:endParaRPr lang="hr-HR" dirty="0">
              <a:solidFill>
                <a:schemeClr val="tx1">
                  <a:lumMod val="95000"/>
                  <a:lumOff val="5000"/>
                </a:schemeClr>
              </a:solidFill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  <a:hlinkClick r:id="rId7" tooltip="Pročitaj obavijest: Online tečaj Srca: AUTORSTVO, PLAGIRANJE I CITIRANJE: ŠTO, KAKO, ZAŠTO?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 tečaj Srca: AUTORSTVO, PLAGIRANJE I CITIRANJE: ŠTO, KAKO, ZAŠTO?</a:t>
            </a:r>
            <a:endParaRPr lang="hr-HR" dirty="0">
              <a:solidFill>
                <a:schemeClr val="tx1">
                  <a:lumMod val="95000"/>
                  <a:lumOff val="5000"/>
                </a:schemeClr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hr-HR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40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>
                <a:latin typeface="Garamond" panose="02020404030301010803" pitchFamily="18" charset="0"/>
              </a:rPr>
              <a:t>Literatura</a:t>
            </a:r>
            <a:r>
              <a:rPr lang="hr-HR" dirty="0">
                <a:latin typeface="+mn-lt"/>
              </a:rPr>
              <a:t>	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191344" y="1828799"/>
            <a:ext cx="10476656" cy="45720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baseline="300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hr-HR" dirty="0">
              <a:latin typeface="Candara" panose="020E0502030303020204" pitchFamily="34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335360" y="1720840"/>
            <a:ext cx="10585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2579948" y="1745585"/>
            <a:ext cx="76925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10" name="Pravokutnik 9"/>
          <p:cNvSpPr/>
          <p:nvPr/>
        </p:nvSpPr>
        <p:spPr>
          <a:xfrm>
            <a:off x="335360" y="2551836"/>
            <a:ext cx="983154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500" dirty="0"/>
          </a:p>
        </p:txBody>
      </p:sp>
      <p:sp>
        <p:nvSpPr>
          <p:cNvPr id="9" name="Pravokutnik 8"/>
          <p:cNvSpPr/>
          <p:nvPr/>
        </p:nvSpPr>
        <p:spPr>
          <a:xfrm>
            <a:off x="1487488" y="1997839"/>
            <a:ext cx="9289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hr-HR" dirty="0">
              <a:latin typeface="Candara" panose="020E0502030303020204" pitchFamily="34" charset="0"/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335360" y="2299582"/>
            <a:ext cx="10873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Garamond" panose="02020404030301010803" pitchFamily="18" charset="0"/>
              </a:rPr>
              <a:t>Hebrang Grgić, I. (ur.). (2015). </a:t>
            </a:r>
            <a:r>
              <a:rPr lang="hr-HR" i="1" dirty="0">
                <a:latin typeface="Garamond" panose="02020404030301010803" pitchFamily="18" charset="0"/>
              </a:rPr>
              <a:t>Hrvatski znanstveni časopisi</a:t>
            </a:r>
            <a:r>
              <a:rPr lang="hr-HR" dirty="0">
                <a:latin typeface="Garamond" panose="02020404030301010803" pitchFamily="18" charset="0"/>
              </a:rPr>
              <a:t>. Zagreb: Školska knjiga.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Garamond" panose="02020404030301010803" pitchFamily="18" charset="0"/>
              </a:rPr>
              <a:t>Marušić, M. i suradnici (2013). </a:t>
            </a:r>
            <a:r>
              <a:rPr lang="hr-HR" i="1" dirty="0">
                <a:latin typeface="Garamond" panose="02020404030301010803" pitchFamily="18" charset="0"/>
              </a:rPr>
              <a:t>Uvod u znanstveni rad u medicini</a:t>
            </a:r>
            <a:r>
              <a:rPr lang="hr-HR" dirty="0">
                <a:latin typeface="Garamond" panose="02020404030301010803" pitchFamily="18" charset="0"/>
              </a:rPr>
              <a:t>. Zagreb: Medicinska naklada.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Garamond" panose="02020404030301010803" pitchFamily="18" charset="0"/>
              </a:rPr>
              <a:t>Oraić Tolić, D.  (2011). </a:t>
            </a:r>
            <a:r>
              <a:rPr lang="hr-HR" i="1" dirty="0">
                <a:latin typeface="Garamond" panose="02020404030301010803" pitchFamily="18" charset="0"/>
              </a:rPr>
              <a:t>Akademsko pismo</a:t>
            </a:r>
            <a:r>
              <a:rPr lang="hr-HR" dirty="0">
                <a:latin typeface="Garamond" panose="02020404030301010803" pitchFamily="18" charset="0"/>
              </a:rPr>
              <a:t>. Zagreb: Naklada Ljevak.</a:t>
            </a:r>
          </a:p>
        </p:txBody>
      </p:sp>
    </p:spTree>
    <p:extLst>
      <p:ext uri="{BB962C8B-B14F-4D97-AF65-F5344CB8AC3E}">
        <p14:creationId xmlns:p14="http://schemas.microsoft.com/office/powerpoint/2010/main" val="310245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>
                <a:latin typeface="Garamond" panose="02020404030301010803" pitchFamily="18" charset="0"/>
              </a:rPr>
              <a:t>Znanost – znanstveno nepoštenje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35360" y="1424783"/>
            <a:ext cx="10513168" cy="4976017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  <a:buSzTx/>
              <a:buFont typeface="Arial" pitchFamily="34" charset="0"/>
              <a:buChar char="•"/>
            </a:pPr>
            <a:endParaRPr lang="hr-HR" sz="2000" dirty="0">
              <a:solidFill>
                <a:prstClr val="black"/>
              </a:solidFill>
              <a:latin typeface="Calibri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SzTx/>
              <a:buNone/>
            </a:pPr>
            <a:r>
              <a:rPr lang="hr-HR" dirty="0">
                <a:solidFill>
                  <a:prstClr val="black"/>
                </a:solidFill>
                <a:latin typeface="Garamond" panose="02020404030301010803" pitchFamily="18" charset="0"/>
              </a:rPr>
              <a:t>2. </a:t>
            </a:r>
            <a:r>
              <a:rPr lang="hr-HR" b="1" dirty="0">
                <a:solidFill>
                  <a:prstClr val="black"/>
                </a:solidFill>
                <a:latin typeface="Garamond" panose="02020404030301010803" pitchFamily="18" charset="0"/>
              </a:rPr>
              <a:t>Ostali oblici upitnih postupaka, </a:t>
            </a:r>
            <a:r>
              <a:rPr lang="hr-HR" b="1" dirty="0" err="1">
                <a:solidFill>
                  <a:prstClr val="black"/>
                </a:solidFill>
                <a:latin typeface="Garamond" panose="02020404030301010803" pitchFamily="18" charset="0"/>
              </a:rPr>
              <a:t>eng</a:t>
            </a:r>
            <a:r>
              <a:rPr lang="hr-HR" b="1" dirty="0">
                <a:solidFill>
                  <a:prstClr val="black"/>
                </a:solidFill>
                <a:latin typeface="Garamond" panose="02020404030301010803" pitchFamily="18" charset="0"/>
              </a:rPr>
              <a:t>. </a:t>
            </a:r>
            <a:r>
              <a:rPr lang="hr-HR" b="1" i="1" dirty="0" err="1">
                <a:solidFill>
                  <a:prstClr val="black"/>
                </a:solidFill>
                <a:latin typeface="Garamond" panose="02020404030301010803" pitchFamily="18" charset="0"/>
              </a:rPr>
              <a:t>questionable</a:t>
            </a:r>
            <a:r>
              <a:rPr lang="hr-HR" b="1" i="1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hr-HR" b="1" i="1" dirty="0" err="1">
                <a:solidFill>
                  <a:prstClr val="black"/>
                </a:solidFill>
                <a:latin typeface="Garamond" panose="02020404030301010803" pitchFamily="18" charset="0"/>
              </a:rPr>
              <a:t>research</a:t>
            </a:r>
            <a:r>
              <a:rPr lang="hr-HR" b="1" i="1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hr-HR" b="1" i="1" dirty="0" err="1">
                <a:solidFill>
                  <a:prstClr val="black"/>
                </a:solidFill>
                <a:latin typeface="Garamond" panose="02020404030301010803" pitchFamily="18" charset="0"/>
              </a:rPr>
              <a:t>practices</a:t>
            </a:r>
            <a:r>
              <a:rPr lang="hr-HR" b="1" i="1" dirty="0">
                <a:solidFill>
                  <a:prstClr val="black"/>
                </a:solidFill>
                <a:latin typeface="Garamond" panose="02020404030301010803" pitchFamily="18" charset="0"/>
              </a:rPr>
              <a:t>: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SzTx/>
              <a:buNone/>
            </a:pPr>
            <a:endParaRPr lang="hr-HR" b="1" i="1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SzTx/>
              <a:buFont typeface="Arial" pitchFamily="34" charset="0"/>
              <a:buChar char="•"/>
            </a:pPr>
            <a:r>
              <a:rPr lang="hr-HR" dirty="0">
                <a:solidFill>
                  <a:prstClr val="black"/>
                </a:solidFill>
                <a:latin typeface="Garamond" panose="02020404030301010803" pitchFamily="18" charset="0"/>
              </a:rPr>
              <a:t> lažno predstavljanje, eng</a:t>
            </a:r>
            <a:r>
              <a:rPr lang="hr-HR" i="1" dirty="0">
                <a:solidFill>
                  <a:prstClr val="black"/>
                </a:solidFill>
                <a:latin typeface="Garamond" panose="02020404030301010803" pitchFamily="18" charset="0"/>
              </a:rPr>
              <a:t>. </a:t>
            </a:r>
            <a:r>
              <a:rPr lang="hr-HR" i="1">
                <a:solidFill>
                  <a:prstClr val="black"/>
                </a:solidFill>
                <a:latin typeface="Garamond" panose="02020404030301010803" pitchFamily="18" charset="0"/>
              </a:rPr>
              <a:t>misrepresentation </a:t>
            </a:r>
            <a:r>
              <a:rPr lang="hr-HR" i="1" dirty="0">
                <a:solidFill>
                  <a:prstClr val="black"/>
                </a:solidFill>
                <a:latin typeface="Garamond" panose="02020404030301010803" pitchFamily="18" charset="0"/>
              </a:rPr>
              <a:t>- </a:t>
            </a:r>
            <a:r>
              <a:rPr lang="hr-HR" dirty="0">
                <a:solidFill>
                  <a:prstClr val="black"/>
                </a:solidFill>
                <a:latin typeface="Garamond" panose="02020404030301010803" pitchFamily="18" charset="0"/>
              </a:rPr>
              <a:t>autorstvo – kriteriji </a:t>
            </a:r>
            <a:r>
              <a:rPr lang="hr-HR" i="1" dirty="0">
                <a:solidFill>
                  <a:prstClr val="black"/>
                </a:solidFill>
                <a:latin typeface="Garamond" panose="02020404030301010803" pitchFamily="18" charset="0"/>
              </a:rPr>
              <a:t>International Comittee of Medical Journal Editors</a:t>
            </a:r>
            <a:r>
              <a:rPr lang="hr-HR" dirty="0">
                <a:solidFill>
                  <a:prstClr val="black"/>
                </a:solidFill>
                <a:latin typeface="Garamond" panose="02020404030301010803" pitchFamily="18" charset="0"/>
              </a:rPr>
              <a:t>:  </a:t>
            </a:r>
            <a:r>
              <a:rPr lang="hr-HR" i="1" dirty="0">
                <a:solidFill>
                  <a:prstClr val="black"/>
                </a:solidFill>
                <a:latin typeface="Garamond" panose="02020404030301010803" pitchFamily="18" charset="0"/>
              </a:rPr>
              <a:t>guest authors (obično nadređeni ‘’pravog’’ autora), gift authors, planted authors, ghost authors, ghost writers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SzTx/>
              <a:buFont typeface="Arial" pitchFamily="34" charset="0"/>
              <a:buChar char="•"/>
            </a:pPr>
            <a:r>
              <a:rPr lang="hr-HR" i="1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hr-HR" dirty="0">
                <a:solidFill>
                  <a:prstClr val="black"/>
                </a:solidFill>
                <a:latin typeface="Garamond" panose="02020404030301010803" pitchFamily="18" charset="0"/>
              </a:rPr>
              <a:t>samoplagiranje: dvostruko ili višestruko objavljivanje, eng. </a:t>
            </a:r>
            <a:r>
              <a:rPr lang="hr-HR" i="1" dirty="0" err="1">
                <a:solidFill>
                  <a:prstClr val="black"/>
                </a:solidFill>
                <a:latin typeface="Garamond" panose="02020404030301010803" pitchFamily="18" charset="0"/>
              </a:rPr>
              <a:t>duplicate</a:t>
            </a:r>
            <a:r>
              <a:rPr lang="hr-HR" i="1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hr-HR" i="1" dirty="0" err="1">
                <a:solidFill>
                  <a:prstClr val="black"/>
                </a:solidFill>
                <a:latin typeface="Garamond" panose="02020404030301010803" pitchFamily="18" charset="0"/>
              </a:rPr>
              <a:t>publication</a:t>
            </a:r>
            <a:r>
              <a:rPr lang="hr-HR" i="1" dirty="0">
                <a:solidFill>
                  <a:prstClr val="black"/>
                </a:solidFill>
                <a:latin typeface="Garamond" panose="02020404030301010803" pitchFamily="18" charset="0"/>
              </a:rPr>
              <a:t>, </a:t>
            </a:r>
            <a:r>
              <a:rPr lang="hr-HR" i="1" dirty="0" err="1">
                <a:solidFill>
                  <a:prstClr val="black"/>
                </a:solidFill>
                <a:latin typeface="Garamond" panose="02020404030301010803" pitchFamily="18" charset="0"/>
              </a:rPr>
              <a:t>multiple</a:t>
            </a:r>
            <a:r>
              <a:rPr lang="hr-HR" i="1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hr-HR" i="1" dirty="0" err="1">
                <a:solidFill>
                  <a:prstClr val="black"/>
                </a:solidFill>
                <a:latin typeface="Garamond" panose="02020404030301010803" pitchFamily="18" charset="0"/>
              </a:rPr>
              <a:t>publication</a:t>
            </a:r>
            <a:r>
              <a:rPr lang="hr-HR" i="1" dirty="0">
                <a:solidFill>
                  <a:prstClr val="black"/>
                </a:solidFill>
                <a:latin typeface="Garamond" panose="02020404030301010803" pitchFamily="18" charset="0"/>
              </a:rPr>
              <a:t> – </a:t>
            </a:r>
            <a:r>
              <a:rPr lang="hr-HR" dirty="0">
                <a:solidFill>
                  <a:prstClr val="black"/>
                </a:solidFill>
                <a:latin typeface="Garamond" panose="02020404030301010803" pitchFamily="18" charset="0"/>
              </a:rPr>
              <a:t>dva ili više puta objavljen sličan tekst sa sličnim naslovom; dvostruko ili višestruko slanje, </a:t>
            </a:r>
            <a:r>
              <a:rPr lang="hr-HR" dirty="0" err="1">
                <a:solidFill>
                  <a:prstClr val="black"/>
                </a:solidFill>
                <a:latin typeface="Garamond" panose="02020404030301010803" pitchFamily="18" charset="0"/>
              </a:rPr>
              <a:t>eng</a:t>
            </a:r>
            <a:r>
              <a:rPr lang="hr-HR" dirty="0">
                <a:solidFill>
                  <a:prstClr val="black"/>
                </a:solidFill>
                <a:latin typeface="Garamond" panose="02020404030301010803" pitchFamily="18" charset="0"/>
              </a:rPr>
              <a:t>. duplicate submission, repetitive submission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SzTx/>
              <a:buFont typeface="Arial" pitchFamily="34" charset="0"/>
              <a:buChar char="•"/>
            </a:pPr>
            <a:r>
              <a:rPr lang="hr-HR" dirty="0">
                <a:solidFill>
                  <a:prstClr val="black"/>
                </a:solidFill>
                <a:latin typeface="Garamond" panose="02020404030301010803" pitchFamily="18" charset="0"/>
              </a:rPr>
              <a:t> rascjepkane publikacije, eng. </a:t>
            </a:r>
            <a:r>
              <a:rPr lang="hr-HR" i="1" dirty="0">
                <a:solidFill>
                  <a:prstClr val="black"/>
                </a:solidFill>
                <a:latin typeface="Garamond" panose="02020404030301010803" pitchFamily="18" charset="0"/>
              </a:rPr>
              <a:t>salami </a:t>
            </a:r>
            <a:r>
              <a:rPr lang="hr-HR" i="1" dirty="0" err="1">
                <a:solidFill>
                  <a:prstClr val="black"/>
                </a:solidFill>
                <a:latin typeface="Garamond" panose="02020404030301010803" pitchFamily="18" charset="0"/>
              </a:rPr>
              <a:t>slicing</a:t>
            </a:r>
            <a:endParaRPr lang="hr-HR" i="1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6803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>
                <a:latin typeface="Garamond" panose="02020404030301010803" pitchFamily="18" charset="0"/>
              </a:rPr>
              <a:t>Znanost – znanstveno nepoštenje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35360" y="1424783"/>
            <a:ext cx="10513168" cy="49760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>
                <a:solidFill>
                  <a:schemeClr val="tx1"/>
                </a:solidFill>
                <a:latin typeface="Garamond" panose="02020404030301010803" pitchFamily="18" charset="0"/>
              </a:rPr>
              <a:t>2. </a:t>
            </a:r>
            <a:r>
              <a:rPr lang="hr-HR" sz="2800" b="1" dirty="0">
                <a:solidFill>
                  <a:schemeClr val="tx1"/>
                </a:solidFill>
                <a:latin typeface="Garamond" panose="02020404030301010803" pitchFamily="18" charset="0"/>
              </a:rPr>
              <a:t>Ostali oblici upitnih postupaka, </a:t>
            </a:r>
            <a:r>
              <a:rPr lang="hr-HR" sz="28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eng</a:t>
            </a:r>
            <a:r>
              <a:rPr lang="hr-HR" sz="2800" b="1" dirty="0">
                <a:solidFill>
                  <a:schemeClr val="tx1"/>
                </a:solidFill>
                <a:latin typeface="Garamond" panose="02020404030301010803" pitchFamily="18" charset="0"/>
              </a:rPr>
              <a:t>. </a:t>
            </a:r>
            <a:r>
              <a:rPr lang="hr-HR" sz="2800" b="1" i="1" dirty="0" err="1">
                <a:solidFill>
                  <a:schemeClr val="tx1"/>
                </a:solidFill>
                <a:latin typeface="Garamond" panose="02020404030301010803" pitchFamily="18" charset="0"/>
              </a:rPr>
              <a:t>questionable</a:t>
            </a:r>
            <a:r>
              <a:rPr lang="hr-HR" sz="2800" b="1" i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hr-HR" sz="2800" b="1" i="1" dirty="0" err="1">
                <a:solidFill>
                  <a:schemeClr val="tx1"/>
                </a:solidFill>
                <a:latin typeface="Garamond" panose="02020404030301010803" pitchFamily="18" charset="0"/>
              </a:rPr>
              <a:t>research</a:t>
            </a:r>
            <a:r>
              <a:rPr lang="hr-HR" sz="2800" b="1" i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hr-HR" sz="2800" b="1" i="1" dirty="0" err="1">
                <a:solidFill>
                  <a:schemeClr val="tx1"/>
                </a:solidFill>
                <a:latin typeface="Garamond" panose="02020404030301010803" pitchFamily="18" charset="0"/>
              </a:rPr>
              <a:t>practices</a:t>
            </a:r>
            <a:r>
              <a:rPr lang="hr-HR" sz="2800" b="1" i="1" dirty="0">
                <a:solidFill>
                  <a:schemeClr val="tx1"/>
                </a:solidFill>
                <a:latin typeface="Garamond" panose="02020404030301010803" pitchFamily="18" charset="0"/>
              </a:rPr>
              <a:t>:</a:t>
            </a:r>
          </a:p>
          <a:p>
            <a:pPr marL="0" indent="0">
              <a:buNone/>
            </a:pPr>
            <a:endParaRPr lang="hr-HR" sz="2800" b="1" i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netočnost, eng</a:t>
            </a:r>
            <a:r>
              <a:rPr lang="hr-HR" i="1" dirty="0">
                <a:solidFill>
                  <a:schemeClr val="tx1"/>
                </a:solidFill>
                <a:latin typeface="Garamond" panose="02020404030301010803" pitchFamily="18" charset="0"/>
              </a:rPr>
              <a:t>. </a:t>
            </a:r>
            <a:r>
              <a:rPr lang="hr-HR" i="1" dirty="0" err="1">
                <a:solidFill>
                  <a:schemeClr val="tx1"/>
                </a:solidFill>
                <a:latin typeface="Garamond" panose="02020404030301010803" pitchFamily="18" charset="0"/>
              </a:rPr>
              <a:t>inacurracy</a:t>
            </a:r>
            <a:r>
              <a:rPr lang="hr-HR" i="1" dirty="0">
                <a:solidFill>
                  <a:schemeClr val="tx1"/>
                </a:solidFill>
                <a:latin typeface="Garamond" panose="02020404030301010803" pitchFamily="18" charset="0"/>
              </a:rPr>
              <a:t> – </a:t>
            </a: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slučajne pogreške, pogrešno sažimanje rezultata i zaključaka, nepravilna primjena statističkih metoda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pristranost, eng</a:t>
            </a:r>
            <a:r>
              <a:rPr lang="hr-HR" i="1" dirty="0">
                <a:solidFill>
                  <a:schemeClr val="tx1"/>
                </a:solidFill>
                <a:latin typeface="Garamond" panose="02020404030301010803" pitchFamily="18" charset="0"/>
              </a:rPr>
              <a:t>. bias – </a:t>
            </a:r>
            <a:r>
              <a:rPr lang="hr-HR" i="1" dirty="0" err="1">
                <a:solidFill>
                  <a:schemeClr val="tx1"/>
                </a:solidFill>
                <a:latin typeface="Garamond" panose="02020404030301010803" pitchFamily="18" charset="0"/>
              </a:rPr>
              <a:t>conflict</a:t>
            </a:r>
            <a:r>
              <a:rPr lang="hr-HR" i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hr-HR" i="1" dirty="0" err="1">
                <a:solidFill>
                  <a:schemeClr val="tx1"/>
                </a:solidFill>
                <a:latin typeface="Garamond" panose="02020404030301010803" pitchFamily="18" charset="0"/>
              </a:rPr>
              <a:t>of</a:t>
            </a:r>
            <a:r>
              <a:rPr lang="hr-HR" i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hr-HR" i="1" dirty="0" err="1">
                <a:solidFill>
                  <a:schemeClr val="tx1"/>
                </a:solidFill>
                <a:latin typeface="Garamond" panose="02020404030301010803" pitchFamily="18" charset="0"/>
              </a:rPr>
              <a:t>interest</a:t>
            </a:r>
            <a:r>
              <a:rPr lang="hr-HR" i="1" dirty="0">
                <a:solidFill>
                  <a:schemeClr val="tx1"/>
                </a:solidFill>
                <a:latin typeface="Garamond" panose="02020404030301010803" pitchFamily="18" charset="0"/>
              </a:rPr>
              <a:t>; </a:t>
            </a: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COI, i kod recenzenata i urednika, želja da se što prije objavi rad koji smatraju kvalitetnim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prstClr val="black"/>
                </a:solidFill>
                <a:latin typeface="Garamond" panose="02020404030301010803" pitchFamily="18" charset="0"/>
              </a:rPr>
              <a:t>sukob interesa i sukob privrženosti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SzTx/>
              <a:buFont typeface="Arial" pitchFamily="34" charset="0"/>
              <a:buChar char="•"/>
            </a:pPr>
            <a:endParaRPr lang="hr-HR" sz="2000" dirty="0">
              <a:solidFill>
                <a:prstClr val="black"/>
              </a:solidFill>
              <a:latin typeface="Calibri"/>
            </a:endParaRP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2821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>
                <a:latin typeface="Garamond" panose="02020404030301010803" pitchFamily="18" charset="0"/>
              </a:rPr>
              <a:t>Znanstvena čestitost – znanstveno nepoštenje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hr-HR" baseline="30000" dirty="0">
              <a:latin typeface="Candara" panose="020E0502030303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direktno navođenje predstavljeno kao parafraziranje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predaja (dijelova) istog seminarskog rada na dva različita kolegija, bez suglasnosti oba profesora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zamjena riječi ili korištenje sinonima, uz zadržavanje iste strukture i značenja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pogreške u navođenju referenci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navođenje jednog dijela tuđeg rada, ali ne svih dijelova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kombiniranje različitih izvora, uzimanje od svega pomalo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previše oslanjanja na tuđa djela; premalen autorski doprinos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‘’netko mi je napisao seminar’’</a:t>
            </a:r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>
              <a:latin typeface="Candara" panose="020E0502030303020204" pitchFamily="34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335360" y="1720840"/>
            <a:ext cx="10585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2579948" y="1745585"/>
            <a:ext cx="76925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10" name="Pravokutnik 9"/>
          <p:cNvSpPr/>
          <p:nvPr/>
        </p:nvSpPr>
        <p:spPr>
          <a:xfrm>
            <a:off x="335360" y="2551836"/>
            <a:ext cx="983154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500" dirty="0"/>
          </a:p>
        </p:txBody>
      </p:sp>
      <p:sp>
        <p:nvSpPr>
          <p:cNvPr id="9" name="Pravokutnik 8"/>
          <p:cNvSpPr/>
          <p:nvPr/>
        </p:nvSpPr>
        <p:spPr>
          <a:xfrm>
            <a:off x="1487488" y="1997839"/>
            <a:ext cx="9289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hr-HR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42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>
                <a:latin typeface="Garamond" panose="02020404030301010803" pitchFamily="18" charset="0"/>
              </a:rPr>
              <a:t>Znanost – znanstveno nepoštenje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35360" y="1424783"/>
            <a:ext cx="10513168" cy="497601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/>
                </a:solidFill>
                <a:latin typeface="Garamond" panose="02020404030301010803" pitchFamily="18" charset="0"/>
              </a:rPr>
              <a:t>strukturalni čimbenici</a:t>
            </a:r>
            <a:r>
              <a:rPr lang="hr-HR" sz="2000" i="1" dirty="0">
                <a:solidFill>
                  <a:schemeClr val="tx1"/>
                </a:solidFill>
                <a:latin typeface="Garamond" panose="02020404030301010803" pitchFamily="18" charset="0"/>
              </a:rPr>
              <a:t>: publish or perish, publish in english or perish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/>
                </a:solidFill>
                <a:latin typeface="Garamond" panose="02020404030301010803" pitchFamily="18" charset="0"/>
              </a:rPr>
              <a:t>organizacijski čimbenici: neznanje, stvaranje okružja u kojem je znanstvena čestitost najvažnija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/>
                </a:solidFill>
                <a:latin typeface="Garamond" panose="02020404030301010803" pitchFamily="18" charset="0"/>
              </a:rPr>
              <a:t>situacijski čimbenici: osobni problemi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/>
                </a:solidFill>
                <a:latin typeface="Garamond" panose="02020404030301010803" pitchFamily="18" charset="0"/>
              </a:rPr>
              <a:t>individualni faktori: makijavelizam, narcizam i psihopatija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/>
                </a:solidFill>
                <a:latin typeface="Garamond" panose="02020404030301010803" pitchFamily="18" charset="0"/>
              </a:rPr>
              <a:t>kulturalni čimbenici: individualističko VS kolektivističko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SzTx/>
              <a:buFont typeface="Arial" pitchFamily="34" charset="0"/>
              <a:buChar char="•"/>
            </a:pPr>
            <a:endParaRPr lang="hr-HR" sz="2000" dirty="0">
              <a:solidFill>
                <a:prstClr val="black"/>
              </a:solidFill>
              <a:latin typeface="Calibri"/>
            </a:endParaRP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6587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0" y="-243408"/>
            <a:ext cx="12192000" cy="1522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>
                <a:latin typeface="Garamond" panose="02020404030301010803" pitchFamily="18" charset="0"/>
              </a:rPr>
              <a:t>Znanstveni radovi - časopisi	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204864"/>
            <a:ext cx="2597121" cy="4176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2712312"/>
            <a:ext cx="1647825" cy="16383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2190487"/>
            <a:ext cx="2786230" cy="362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8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zajn s medicinskim motivom 16 x 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0131_TF02901024_TF02901024" id="{923FD068-A676-40DC-8F19-B84BFFF583CE}" vid="{5BE63787-AA04-4D48-86EF-EABA7A2610E3}"/>
    </a:ext>
  </a:extLst>
</a:theme>
</file>

<file path=ppt/theme/theme2.xml><?xml version="1.0" encoding="utf-8"?>
<a:theme xmlns:a="http://schemas.openxmlformats.org/drawingml/2006/main" name="Tema sustava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1337</TotalTime>
  <Words>2936</Words>
  <Application>Microsoft Office PowerPoint</Application>
  <PresentationFormat>Widescreen</PresentationFormat>
  <Paragraphs>314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Candara</vt:lpstr>
      <vt:lpstr>Franklin Gothic Medium</vt:lpstr>
      <vt:lpstr>Garamond</vt:lpstr>
      <vt:lpstr>Dizajn s medicinskim motivom 16 x 9</vt:lpstr>
      <vt:lpstr>1. Znanstveni i stručni radovi </vt:lpstr>
      <vt:lpstr>Znanost</vt:lpstr>
      <vt:lpstr>Znanost - znanstvena čestitost</vt:lpstr>
      <vt:lpstr>Znanost – znanstveno nepoštenje</vt:lpstr>
      <vt:lpstr>Znanost – znanstveno nepoštenje</vt:lpstr>
      <vt:lpstr>Znanost – znanstveno nepoštenje</vt:lpstr>
      <vt:lpstr>Znanstvena čestitost – znanstveno nepoštenje</vt:lpstr>
      <vt:lpstr>Znanost – znanstveno nepoštenje</vt:lpstr>
      <vt:lpstr>Znanstveni radovi - časopisi </vt:lpstr>
      <vt:lpstr>Znanstveni radovi - časopisi </vt:lpstr>
      <vt:lpstr>Znanstveni radovi - časopisi </vt:lpstr>
      <vt:lpstr>Znanstveni radovi - časopisi </vt:lpstr>
      <vt:lpstr>Znanstveni radovi - časopisi </vt:lpstr>
      <vt:lpstr>Znanstveni radovi - časopisi </vt:lpstr>
      <vt:lpstr>Znanost - recenzije</vt:lpstr>
      <vt:lpstr>Znanost - recenzije</vt:lpstr>
      <vt:lpstr> </vt:lpstr>
      <vt:lpstr>Vrste znanstvenih radova - originalni znanstveni članak </vt:lpstr>
      <vt:lpstr>Vrste znanstvenih radova – pregledni rad</vt:lpstr>
      <vt:lpstr>Vrste znanstvenih radova – pregledni rad</vt:lpstr>
      <vt:lpstr>Vrste znanstvenih radova – prethodno priopćenje </vt:lpstr>
      <vt:lpstr>Ostale vrste radova</vt:lpstr>
      <vt:lpstr>Stručni radovi</vt:lpstr>
      <vt:lpstr>Stručni radovi</vt:lpstr>
      <vt:lpstr>Životopis</vt:lpstr>
      <vt:lpstr>Ponovimo!</vt:lpstr>
      <vt:lpstr>Struktura izvornog znanstvenog članka</vt:lpstr>
      <vt:lpstr>Struktura izvornog znanstvenog rada - naslov</vt:lpstr>
      <vt:lpstr>Struktura izvornog znanstvenog rada – sažetak i ključne riječi</vt:lpstr>
      <vt:lpstr>Struktura izvornog znanstvenog rada - uvod</vt:lpstr>
      <vt:lpstr>Struktura izvornog znanstvenog rada –  metoda istraživanja</vt:lpstr>
      <vt:lpstr>Struktura izvornog znanstvenog rada rada –  rezultati</vt:lpstr>
      <vt:lpstr>Struktura izvornog znanstvenog rada –  rasprava</vt:lpstr>
      <vt:lpstr>Struktura izvornog znanstvenog rada –  zaključak</vt:lpstr>
      <vt:lpstr>Struktura izvornog znanstvenog rada –  literatura = reference=bibliografija</vt:lpstr>
      <vt:lpstr>Struktura izvornog znanstvenog rada - reference</vt:lpstr>
      <vt:lpstr>Diplomski i seminarski radovi</vt:lpstr>
      <vt:lpstr>Diplomski i seminarski radovi</vt:lpstr>
      <vt:lpstr>Struktura diplomskog rada - naslovnica</vt:lpstr>
      <vt:lpstr>Znanost i jezik znanosti</vt:lpstr>
      <vt:lpstr>Znanost i jezik znanosti</vt:lpstr>
      <vt:lpstr>I za kraj par poveznica</vt:lpstr>
      <vt:lpstr>Literatura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METODOLOGIJA KINEZIOLOGIJSKIH ISTRAŽIVANJA</dc:title>
  <dc:creator>Sportsko dijagnostički centar Kineziološkog fakultet</dc:creator>
  <cp:lastModifiedBy>Laptop</cp:lastModifiedBy>
  <cp:revision>89</cp:revision>
  <dcterms:created xsi:type="dcterms:W3CDTF">2017-09-15T10:26:21Z</dcterms:created>
  <dcterms:modified xsi:type="dcterms:W3CDTF">2020-03-25T07:39:25Z</dcterms:modified>
</cp:coreProperties>
</file>