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8" r:id="rId3"/>
    <p:sldId id="354" r:id="rId4"/>
    <p:sldId id="365" r:id="rId5"/>
    <p:sldId id="366" r:id="rId6"/>
    <p:sldId id="367" r:id="rId7"/>
    <p:sldId id="293" r:id="rId8"/>
    <p:sldId id="379" r:id="rId9"/>
    <p:sldId id="380" r:id="rId10"/>
    <p:sldId id="381" r:id="rId11"/>
    <p:sldId id="292" r:id="rId12"/>
    <p:sldId id="382" r:id="rId13"/>
    <p:sldId id="294" r:id="rId14"/>
    <p:sldId id="369" r:id="rId15"/>
    <p:sldId id="370" r:id="rId16"/>
    <p:sldId id="298" r:id="rId17"/>
    <p:sldId id="364" r:id="rId18"/>
    <p:sldId id="349" r:id="rId19"/>
    <p:sldId id="371" r:id="rId20"/>
    <p:sldId id="359" r:id="rId21"/>
    <p:sldId id="287" r:id="rId22"/>
    <p:sldId id="361" r:id="rId23"/>
    <p:sldId id="372" r:id="rId24"/>
    <p:sldId id="373" r:id="rId25"/>
    <p:sldId id="362" r:id="rId26"/>
    <p:sldId id="376" r:id="rId27"/>
    <p:sldId id="375" r:id="rId28"/>
    <p:sldId id="363" r:id="rId29"/>
    <p:sldId id="377" r:id="rId30"/>
    <p:sldId id="374" r:id="rId31"/>
    <p:sldId id="409" r:id="rId32"/>
    <p:sldId id="408" r:id="rId33"/>
    <p:sldId id="410" r:id="rId34"/>
    <p:sldId id="378" r:id="rId35"/>
    <p:sldId id="427" r:id="rId36"/>
    <p:sldId id="390" r:id="rId37"/>
    <p:sldId id="290" r:id="rId38"/>
  </p:sldIdLst>
  <p:sldSz cx="12192000" cy="6858000"/>
  <p:notesSz cx="6858000" cy="9926638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4660"/>
  </p:normalViewPr>
  <p:slideViewPr>
    <p:cSldViewPr>
      <p:cViewPr varScale="1">
        <p:scale>
          <a:sx n="85" d="100"/>
          <a:sy n="85" d="100"/>
        </p:scale>
        <p:origin x="744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587640C-4A2B-49C1-B2BD-098C44F9F0AE}" type="datetime1">
              <a:rPr lang="hr-HR" smtClean="0"/>
              <a:t>24.3.2020.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E861E8E-D392-497B-BB21-122DD7C27CF3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F184BF6-1379-45F1-BD4D-63EF78E18F45}" type="datetime1">
              <a:rPr lang="hr-HR" smtClean="0"/>
              <a:t>24.3.2020.</a:t>
            </a:fld>
            <a:endParaRPr lang="hr-HR" dirty="0"/>
          </a:p>
        </p:txBody>
      </p:sp>
      <p:sp>
        <p:nvSpPr>
          <p:cNvPr id="4" name="Rezervirano mjesto za sliku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noProof="0" dirty="0"/>
              <a:t>Uredite stilove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55D449-B875-4B8D-8E66-224D27E54C9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hr-HR" smtClean="0"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49070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hr-HR" smtClean="0"/>
              <a:t>10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68816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hr-HR" smtClean="0"/>
              <a:t>11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404884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hr-HR" smtClean="0"/>
              <a:t>12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49302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hr-HR" smtClean="0"/>
              <a:t>13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96829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hr-HR" smtClean="0"/>
              <a:t>14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70605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hr-HR" smtClean="0"/>
              <a:t>15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132249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hr-HR" smtClean="0"/>
              <a:t>16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714534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hr-HR" smtClean="0"/>
              <a:t>17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830904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hr-HR" smtClean="0"/>
              <a:t>18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883394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hr-HR" smtClean="0"/>
              <a:t>19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9457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hr-HR" smtClean="0"/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09873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hr-HR" smtClean="0"/>
              <a:t>20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41792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hr-HR" smtClean="0"/>
              <a:t>21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09873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hr-HR" smtClean="0"/>
              <a:t>22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436512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hr-HR" smtClean="0"/>
              <a:t>23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502569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hr-HR" smtClean="0"/>
              <a:t>24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526730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hr-HR" smtClean="0"/>
              <a:t>25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671009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hr-HR" smtClean="0"/>
              <a:t>26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369190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hr-HR" smtClean="0"/>
              <a:t>27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072592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hr-HR" smtClean="0"/>
              <a:t>28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848800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hr-HR" smtClean="0"/>
              <a:t>29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33315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hr-HR" smtClean="0"/>
              <a:t>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490272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hr-HR" smtClean="0"/>
              <a:t>30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825147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hr-HR" smtClean="0"/>
              <a:t>31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257735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hr-HR" smtClean="0"/>
              <a:t>32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270424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hr-HR" smtClean="0"/>
              <a:t>33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045704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hr-HR" smtClean="0"/>
              <a:t>34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652636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hr-HR" smtClean="0"/>
              <a:t>35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822214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hr-HR" smtClean="0"/>
              <a:t>36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790176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hr-HR" smtClean="0"/>
              <a:t>37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0987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hr-HR" smtClean="0"/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18838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hr-HR" smtClean="0"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68189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hr-HR" smtClean="0"/>
              <a:t>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32162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hr-HR" smtClean="0"/>
              <a:t>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4709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hr-HR" smtClean="0"/>
              <a:t>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06794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hr-HR" smtClean="0"/>
              <a:t>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25276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hr-HR" dirty="0"/>
          </a:p>
        </p:txBody>
      </p:sp>
      <p:pic>
        <p:nvPicPr>
          <p:cNvPr id="7" name="Slika 6" descr="Linija EKG-a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E3CEF9-A97F-4E78-A157-985E35B9F9F6}" type="datetime1">
              <a:rPr lang="hr-HR" smtClean="0"/>
              <a:t>24.3.2020.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 descr="Pravokutnik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9F70E7-6A5C-4A73-9398-1D029DAA90D6}" type="datetime1">
              <a:rPr lang="hr-HR" smtClean="0"/>
              <a:t>24.3.2020.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3B62B2-6E3D-4D45-9B68-8C8F2E039BB5}" type="datetime1">
              <a:rPr lang="hr-HR" smtClean="0"/>
              <a:t>24.3.2020.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 descr="Pravokutnik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rtlCol="0" anchor="b">
            <a:normAutofit/>
          </a:bodyPr>
          <a:lstStyle>
            <a:lvl1pPr rtl="0">
              <a:lnSpc>
                <a:spcPct val="80000"/>
              </a:lnSpc>
              <a:defRPr sz="5400"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 rtlCol="0"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3DCE11-A8C6-4EA8-A24A-8A19F726934D}" type="datetime1">
              <a:rPr lang="hr-HR" smtClean="0"/>
              <a:t>24.3.2020.</a:t>
            </a:fld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437887-D29D-47B2-A100-5FFDD285CD3F}" type="datetime1">
              <a:rPr lang="hr-HR" smtClean="0"/>
              <a:t>24.3.2020.</a:t>
            </a:fld>
            <a:endParaRPr lang="hr-HR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6EDD3B-AA4A-4326-8335-05D6ED76266D}" type="datetime1">
              <a:rPr lang="hr-HR" smtClean="0"/>
              <a:t>24.3.2020.</a:t>
            </a:fld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F41E28-503C-441B-9A02-43594C985BEE}" type="datetime1">
              <a:rPr lang="hr-HR" smtClean="0"/>
              <a:t>24.3.2020.</a:t>
            </a:fld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 descr="Pravokutnik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  <p:sp>
        <p:nvSpPr>
          <p:cNvPr id="9" name="Pravokutnik 8" descr="Pravokutnik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 rtlCol="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 descr="Pravokutnik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  <p:sp>
        <p:nvSpPr>
          <p:cNvPr id="9" name="Pravokutnik 8" descr="Pravokutnik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za sliku 2" descr="Prazno rezervirano mjesto za dodavanje slike. Kliknite rezervirano mjesto i odaberite sliku koju želite dodati.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100000">
              <a:schemeClr val="bg1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rvena traka" descr="Crvena traka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hr-HR" noProof="0" dirty="0"/>
              <a:t>Uredite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noProof="0" dirty="0"/>
              <a:t>Uredite stilove teksta matrice</a:t>
            </a:r>
          </a:p>
          <a:p>
            <a:pPr lvl="1" rtl="0"/>
            <a:r>
              <a:rPr lang="hr-HR" noProof="0" dirty="0"/>
              <a:t>Druga razina</a:t>
            </a:r>
          </a:p>
          <a:p>
            <a:pPr lvl="2" rtl="0"/>
            <a:r>
              <a:rPr lang="hr-HR" noProof="0" dirty="0"/>
              <a:t>Treća razina</a:t>
            </a:r>
          </a:p>
          <a:p>
            <a:pPr lvl="3" rtl="0"/>
            <a:r>
              <a:rPr lang="hr-HR" noProof="0" dirty="0"/>
              <a:t>Četvrta razina</a:t>
            </a:r>
          </a:p>
          <a:p>
            <a:pPr lvl="4" rtl="0"/>
            <a:r>
              <a:rPr lang="hr-HR" noProof="0" dirty="0"/>
              <a:t>Peta razina</a:t>
            </a: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9067800" y="6465885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5DC469F-B5BA-453E-A66F-8CB463685F6A}" type="datetime1">
              <a:rPr lang="hr-HR" noProof="0" smtClean="0"/>
              <a:t>24.3.2020.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hr-HR" noProof="0" smtClean="0"/>
              <a:pPr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humankinetics.com/doi/pdf/10.1123/ijsnem.2017-0183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mp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pilot.e-skole.hr/wp-content/uploads/2018/03/Prirucnik_Citiranje-u-digitalnom-okruzenju-1.pdf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0070C0"/>
            </a:gs>
            <a:gs pos="100000">
              <a:schemeClr val="bg1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63353" y="1828800"/>
            <a:ext cx="5256584" cy="3177380"/>
          </a:xfrm>
        </p:spPr>
        <p:txBody>
          <a:bodyPr rtlCol="0">
            <a:normAutofit/>
          </a:bodyPr>
          <a:lstStyle/>
          <a:p>
            <a:pPr rtl="0"/>
            <a:r>
              <a:rPr lang="hr-HR" sz="4000" dirty="0">
                <a:solidFill>
                  <a:schemeClr val="tx1"/>
                </a:solidFill>
                <a:latin typeface="Garamond" panose="02020404030301010803" pitchFamily="18" charset="0"/>
              </a:rPr>
              <a:t>2. </a:t>
            </a:r>
            <a:r>
              <a:rPr lang="hr-HR" sz="4000">
                <a:solidFill>
                  <a:schemeClr val="tx1"/>
                </a:solidFill>
                <a:latin typeface="Garamond" panose="02020404030301010803" pitchFamily="18" charset="0"/>
              </a:rPr>
              <a:t>Citiranje</a:t>
            </a:r>
            <a:endParaRPr lang="hr-HR" sz="40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1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-243408"/>
            <a:ext cx="12192000" cy="1522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b="1" dirty="0">
                <a:latin typeface="Garamond" panose="02020404030301010803" pitchFamily="18" charset="0"/>
              </a:rPr>
              <a:t>Sustavi citiranja – brojčane bibliografske bilješke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9376" y="1522801"/>
            <a:ext cx="10369152" cy="48780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kao i u prethodnom sustavu, koriste se brojčane oznake navedene u superskriptu ili u zagradi, ali, nisu tekuće – to znači da ako se isti izvor spominje više puta u tekstu, svaki put dobiva istu brojčanu oznaku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Na kraju teksta, u popisu literature, bilješke se ne navode abecedno, već prema redoslijedu pojavljivanja u tekstu. Ispred svake bilješke navodi se i broj koji je povezuje s mjestom u tekstu.</a:t>
            </a:r>
          </a:p>
        </p:txBody>
      </p:sp>
    </p:spTree>
    <p:extLst>
      <p:ext uri="{BB962C8B-B14F-4D97-AF65-F5344CB8AC3E}">
        <p14:creationId xmlns:p14="http://schemas.microsoft.com/office/powerpoint/2010/main" val="108790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-243408"/>
            <a:ext cx="12192000" cy="1522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>
                <a:latin typeface="Garamond" panose="02020404030301010803" pitchFamily="18" charset="0"/>
              </a:rPr>
              <a:t>Sustavi citiranja 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>
                <a:solidFill>
                  <a:srgbClr val="FF0000"/>
                </a:solidFill>
                <a:latin typeface="Garamond" panose="02020404030301010803" pitchFamily="18" charset="0"/>
              </a:rPr>
              <a:t>Brojčane bibliografske bilješke</a:t>
            </a:r>
            <a:endParaRPr lang="hr-HR" baseline="30000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U tekstu</a:t>
            </a:r>
          </a:p>
          <a:p>
            <a:pPr marL="0" indent="0">
              <a:buNone/>
            </a:pPr>
            <a:r>
              <a:rPr lang="hr-HR" dirty="0" err="1">
                <a:solidFill>
                  <a:schemeClr val="tx1"/>
                </a:solidFill>
                <a:latin typeface="Garamond" panose="02020404030301010803" pitchFamily="18" charset="0"/>
              </a:rPr>
              <a:t>Konativne</a:t>
            </a: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 osobine su antropološke osobine, a definiraju oblike ponašanja ljudi u različitim životnim situacijama.</a:t>
            </a:r>
            <a:r>
              <a:rPr lang="hr-HR" baseline="30000" dirty="0">
                <a:solidFill>
                  <a:schemeClr val="tx1"/>
                </a:solidFill>
                <a:latin typeface="Garamond" panose="02020404030301010803" pitchFamily="18" charset="0"/>
              </a:rPr>
              <a:t>1</a:t>
            </a: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Obožavam studirati na Kineziološkom fakultetu.</a:t>
            </a:r>
            <a:r>
              <a:rPr lang="hr-HR" baseline="30000" dirty="0">
                <a:solidFill>
                  <a:schemeClr val="tx1"/>
                </a:solidFill>
                <a:latin typeface="Garamond" panose="02020404030301010803" pitchFamily="18" charset="0"/>
              </a:rPr>
              <a:t>2</a:t>
            </a: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 Najviše me veseli trčati ujutro.</a:t>
            </a:r>
            <a:r>
              <a:rPr lang="hr-HR" baseline="30000" dirty="0">
                <a:solidFill>
                  <a:schemeClr val="tx1"/>
                </a:solidFill>
                <a:latin typeface="Garamond" panose="02020404030301010803" pitchFamily="18" charset="0"/>
              </a:rPr>
              <a:t>1</a:t>
            </a:r>
          </a:p>
          <a:p>
            <a:pPr marL="0" indent="0">
              <a:buNone/>
            </a:pPr>
            <a:endParaRPr lang="hr-HR" baseline="300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hr-HR" baseline="30000" dirty="0"/>
          </a:p>
          <a:p>
            <a:pPr marL="0" indent="0">
              <a:buNone/>
            </a:pPr>
            <a:endParaRPr lang="hr-HR" dirty="0">
              <a:latin typeface="Candara" panose="020E0502030303020204" pitchFamily="34" charset="0"/>
            </a:endParaRPr>
          </a:p>
        </p:txBody>
      </p:sp>
      <p:sp>
        <p:nvSpPr>
          <p:cNvPr id="8" name="Rezervirano mjesto sadržaja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Popis literature</a:t>
            </a:r>
          </a:p>
          <a:p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1. Sekulić, Damir; Metikoš, Dušan (2007.). </a:t>
            </a:r>
            <a:r>
              <a:rPr lang="hr-HR" i="1" dirty="0">
                <a:solidFill>
                  <a:schemeClr val="tx1"/>
                </a:solidFill>
                <a:latin typeface="Garamond" panose="02020404030301010803" pitchFamily="18" charset="0"/>
              </a:rPr>
              <a:t>Osnove transformacijskih postupaka u kineziologiji. </a:t>
            </a: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Split: Fakultet prirodoslovno – matematičkih znanosti i kineziologije Sveučilišta u Splitu </a:t>
            </a:r>
          </a:p>
          <a:p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2.</a:t>
            </a:r>
          </a:p>
          <a:p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3.</a:t>
            </a:r>
          </a:p>
          <a:p>
            <a:endParaRPr lang="hr-HR" dirty="0"/>
          </a:p>
        </p:txBody>
      </p:sp>
      <p:sp>
        <p:nvSpPr>
          <p:cNvPr id="3" name="Pravokutnik 2"/>
          <p:cNvSpPr/>
          <p:nvPr/>
        </p:nvSpPr>
        <p:spPr>
          <a:xfrm>
            <a:off x="335360" y="1720840"/>
            <a:ext cx="10585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/>
          </a:p>
        </p:txBody>
      </p:sp>
      <p:sp>
        <p:nvSpPr>
          <p:cNvPr id="7" name="Pravokutnik 6"/>
          <p:cNvSpPr/>
          <p:nvPr/>
        </p:nvSpPr>
        <p:spPr>
          <a:xfrm>
            <a:off x="2579948" y="1745586"/>
            <a:ext cx="76925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6489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-243408"/>
            <a:ext cx="12192000" cy="1522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hr-HR" b="1" dirty="0">
                <a:latin typeface="Garamond" panose="02020404030301010803" pitchFamily="18" charset="0"/>
              </a:rPr>
              <a:t>Sustavi citiranja – sustav prvoga elementa i datuma</a:t>
            </a:r>
            <a:br>
              <a:rPr lang="hr-HR" b="1" dirty="0">
                <a:latin typeface="Garamond" panose="02020404030301010803" pitchFamily="18" charset="0"/>
              </a:rPr>
            </a:br>
            <a:endParaRPr lang="hr-HR" b="1" dirty="0">
              <a:latin typeface="Garamond" panose="02020404030301010803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9376" y="1522801"/>
            <a:ext cx="10369152" cy="48780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prvi element je najčešće prezime autora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datum je zapravo godina u kojoj je citirani ili parafrazirani rad objavljen.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bilješka u tekstu stavlja se na kraj citiranog ili parafraziranog teksta, ali se ne koriste</a:t>
            </a:r>
          </a:p>
          <a:p>
            <a:pPr marL="0" indent="0">
              <a:buNone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brojke već prezime autora i godina, npr. Horvat, 2015.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bibliografija / popis literature - abecedno uređeno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autor može biti i organizacija, npr. Državni zavod za statistiku</a:t>
            </a:r>
          </a:p>
          <a:p>
            <a:pPr>
              <a:buFont typeface="Arial" panose="020B0604020202020204" pitchFamily="34" charset="0"/>
              <a:buChar char="•"/>
            </a:pPr>
            <a:endParaRPr lang="hr-H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96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-243408"/>
            <a:ext cx="12192000" cy="1522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>
                <a:latin typeface="Garamond" panose="02020404030301010803" pitchFamily="18" charset="0"/>
              </a:rPr>
              <a:t>Sustavi citiranja 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baseline="300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hr-HR" dirty="0">
              <a:latin typeface="Candara" panose="020E0502030303020204" pitchFamily="34" charset="0"/>
            </a:endParaRPr>
          </a:p>
        </p:txBody>
      </p:sp>
      <p:sp>
        <p:nvSpPr>
          <p:cNvPr id="9" name="Rezervirano mjesto sadržaja 8"/>
          <p:cNvSpPr>
            <a:spLocks noGrp="1"/>
          </p:cNvSpPr>
          <p:nvPr>
            <p:ph sz="half" idx="2"/>
          </p:nvPr>
        </p:nvSpPr>
        <p:spPr>
          <a:xfrm>
            <a:off x="5303912" y="1825624"/>
            <a:ext cx="5821288" cy="4575175"/>
          </a:xfrm>
        </p:spPr>
        <p:txBody>
          <a:bodyPr/>
          <a:lstStyle/>
          <a:p>
            <a:pPr marL="0" indent="0" algn="ctr">
              <a:buNone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Popis literature</a:t>
            </a:r>
          </a:p>
          <a:p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Antekolović, Lj., Baković, M.(2008). </a:t>
            </a:r>
            <a:r>
              <a:rPr lang="hr-HR" i="1" dirty="0">
                <a:solidFill>
                  <a:schemeClr val="tx1"/>
                </a:solidFill>
                <a:latin typeface="Garamond" panose="02020404030301010803" pitchFamily="18" charset="0"/>
              </a:rPr>
              <a:t>Skok u 	dalj</a:t>
            </a: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. Zagreb: Školska knjiga</a:t>
            </a:r>
          </a:p>
          <a:p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Sekulić, D., Metikoš, D. (2007.). </a:t>
            </a:r>
            <a:r>
              <a:rPr lang="hr-HR" i="1" dirty="0">
                <a:solidFill>
                  <a:schemeClr val="tx1"/>
                </a:solidFill>
                <a:latin typeface="Garamond" panose="02020404030301010803" pitchFamily="18" charset="0"/>
              </a:rPr>
              <a:t>Osnove 	transformacijskih postupaka u kineziologiji. 	</a:t>
            </a: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Split: 	Fakultet prirodoslovno – 	matematičkih znanosti i 	kineziologije Sveučilišta u Splitu </a:t>
            </a:r>
          </a:p>
          <a:p>
            <a:endParaRPr lang="hr-HR" dirty="0"/>
          </a:p>
        </p:txBody>
      </p:sp>
      <p:sp>
        <p:nvSpPr>
          <p:cNvPr id="3" name="Pravokutnik 2"/>
          <p:cNvSpPr/>
          <p:nvPr/>
        </p:nvSpPr>
        <p:spPr>
          <a:xfrm>
            <a:off x="335360" y="1720840"/>
            <a:ext cx="10585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/>
          </a:p>
        </p:txBody>
      </p:sp>
      <p:sp>
        <p:nvSpPr>
          <p:cNvPr id="7" name="Pravokutnik 6"/>
          <p:cNvSpPr/>
          <p:nvPr/>
        </p:nvSpPr>
        <p:spPr>
          <a:xfrm>
            <a:off x="2579948" y="1745586"/>
            <a:ext cx="76925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8" name="Pravokutnik 7"/>
          <p:cNvSpPr/>
          <p:nvPr/>
        </p:nvSpPr>
        <p:spPr>
          <a:xfrm>
            <a:off x="1127448" y="2413338"/>
            <a:ext cx="42484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  <a:latin typeface="Garamond" panose="02020404030301010803" pitchFamily="18" charset="0"/>
              </a:rPr>
              <a:t>Prvi element i datum– </a:t>
            </a:r>
            <a:br>
              <a:rPr lang="hr-HR" sz="2400" dirty="0">
                <a:solidFill>
                  <a:srgbClr val="FF0000"/>
                </a:solidFill>
                <a:latin typeface="Garamond" panose="02020404030301010803" pitchFamily="18" charset="0"/>
              </a:rPr>
            </a:br>
            <a:r>
              <a:rPr lang="hr-HR" sz="2400" dirty="0">
                <a:solidFill>
                  <a:srgbClr val="FF0000"/>
                </a:solidFill>
                <a:latin typeface="Garamond" panose="02020404030301010803" pitchFamily="18" charset="0"/>
              </a:rPr>
              <a:t>                 </a:t>
            </a:r>
            <a:endParaRPr lang="hr-HR" dirty="0">
              <a:latin typeface="Garamond" panose="02020404030301010803" pitchFamily="18" charset="0"/>
            </a:endParaRPr>
          </a:p>
          <a:p>
            <a:pPr algn="ctr"/>
            <a:r>
              <a:rPr lang="hr-HR" dirty="0">
                <a:latin typeface="Garamond" panose="02020404030301010803" pitchFamily="18" charset="0"/>
              </a:rPr>
              <a:t>U tekstu</a:t>
            </a:r>
          </a:p>
          <a:p>
            <a:pPr algn="ctr"/>
            <a:endParaRPr lang="hr-HR" dirty="0">
              <a:latin typeface="Garamond" panose="02020404030301010803" pitchFamily="18" charset="0"/>
            </a:endParaRPr>
          </a:p>
          <a:p>
            <a:pPr algn="ctr"/>
            <a:endParaRPr lang="hr-HR" dirty="0">
              <a:latin typeface="Garamond" panose="02020404030301010803" pitchFamily="18" charset="0"/>
            </a:endParaRPr>
          </a:p>
          <a:p>
            <a:r>
              <a:rPr lang="hr-HR" dirty="0">
                <a:latin typeface="Garamond" panose="02020404030301010803" pitchFamily="18" charset="0"/>
              </a:rPr>
              <a:t>Konativne osobine su antropološke osobine, a definiraju oblike ponašanja ljudi u različitim životnim situacijama (Sekulić, Metikoš, 2007, str. 5). </a:t>
            </a:r>
          </a:p>
          <a:p>
            <a:pPr>
              <a:buFont typeface="Arial" panose="020B0604020202020204" pitchFamily="34" charset="0"/>
              <a:buChar char="•"/>
            </a:pPr>
            <a:endParaRPr lang="hr-HR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81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-243408"/>
            <a:ext cx="12192000" cy="1522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>
                <a:latin typeface="Garamond" panose="02020404030301010803" pitchFamily="18" charset="0"/>
              </a:rPr>
              <a:t>Sustavi citiranja 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r-HR" b="1" dirty="0">
                <a:solidFill>
                  <a:schemeClr val="tx1"/>
                </a:solidFill>
                <a:latin typeface="Garamond" panose="02020404030301010803" pitchFamily="18" charset="0"/>
              </a:rPr>
              <a:t>Više različitih stilova (ne sustava) citiranja</a:t>
            </a:r>
          </a:p>
          <a:p>
            <a:pPr marL="0" indent="0">
              <a:buNone/>
            </a:pPr>
            <a:endParaRPr lang="hr-HR" dirty="0">
              <a:solidFill>
                <a:schemeClr val="tx1">
                  <a:lumMod val="95000"/>
                  <a:lumOff val="5000"/>
                </a:schemeClr>
              </a:solidFill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različiti stilovi mogu koristiti iste sustave citiranja.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uredništva, izdavači, sveučilišta određuju stilove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stilove često određuju i udruge stručnjaka i znanstvenika pa postoje stilovi koji su prilagođeni različitim područjima. </a:t>
            </a:r>
            <a:endParaRPr lang="hr-HR" dirty="0">
              <a:latin typeface="Candara" panose="020E050203030302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C002768-CBAF-4EA6-BB57-E4186B94014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Oxfordski</a:t>
            </a:r>
          </a:p>
          <a:p>
            <a:pPr marL="0" indent="0">
              <a:buNone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Vancouverski</a:t>
            </a:r>
          </a:p>
          <a:p>
            <a:pPr marL="0" indent="0">
              <a:buNone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APA</a:t>
            </a:r>
          </a:p>
          <a:p>
            <a:pPr marL="0" indent="0">
              <a:buNone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Harvardski</a:t>
            </a:r>
          </a:p>
          <a:p>
            <a:pPr marL="0" indent="0">
              <a:buNone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AMA</a:t>
            </a:r>
          </a:p>
          <a:p>
            <a:pPr marL="0" indent="0">
              <a:buNone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Chicago</a:t>
            </a:r>
          </a:p>
          <a:p>
            <a:endParaRPr lang="hr-HR" dirty="0"/>
          </a:p>
        </p:txBody>
      </p:sp>
      <p:sp>
        <p:nvSpPr>
          <p:cNvPr id="3" name="Pravokutnik 2"/>
          <p:cNvSpPr/>
          <p:nvPr/>
        </p:nvSpPr>
        <p:spPr>
          <a:xfrm>
            <a:off x="335360" y="1720840"/>
            <a:ext cx="10585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/>
          </a:p>
        </p:txBody>
      </p:sp>
      <p:sp>
        <p:nvSpPr>
          <p:cNvPr id="7" name="Pravokutnik 6"/>
          <p:cNvSpPr/>
          <p:nvPr/>
        </p:nvSpPr>
        <p:spPr>
          <a:xfrm>
            <a:off x="2579948" y="1745586"/>
            <a:ext cx="76925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9FEC1DC-EA50-4D78-B7C7-6F0915B6DC14}"/>
              </a:ext>
            </a:extLst>
          </p:cNvPr>
          <p:cNvSpPr/>
          <p:nvPr/>
        </p:nvSpPr>
        <p:spPr>
          <a:xfrm>
            <a:off x="6120497" y="2636912"/>
            <a:ext cx="1152128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142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-243408"/>
            <a:ext cx="12192000" cy="1522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>
                <a:latin typeface="Garamond" panose="02020404030301010803" pitchFamily="18" charset="0"/>
              </a:rPr>
              <a:t>Navođenje literature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9100102" cy="457517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hr-HR" b="1" dirty="0">
                <a:solidFill>
                  <a:schemeClr val="tx1"/>
                </a:solidFill>
                <a:latin typeface="Garamond" panose="02020404030301010803" pitchFamily="18" charset="0"/>
              </a:rPr>
              <a:t>Koje sve izvore moramo navesti?   </a:t>
            </a:r>
            <a:br>
              <a:rPr lang="hr-HR" b="1" dirty="0">
                <a:solidFill>
                  <a:schemeClr val="tx1"/>
                </a:solidFill>
                <a:latin typeface="Garamond" panose="02020404030301010803" pitchFamily="18" charset="0"/>
              </a:rPr>
            </a:br>
            <a:b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</a:br>
            <a:br>
              <a:rPr lang="hr-HR" dirty="0">
                <a:solidFill>
                  <a:schemeClr val="tx1"/>
                </a:solidFill>
              </a:rPr>
            </a:br>
            <a:r>
              <a:rPr lang="hr-HR" dirty="0">
                <a:solidFill>
                  <a:schemeClr val="tx1"/>
                </a:solidFill>
              </a:rPr>
              <a:t> </a:t>
            </a:r>
            <a:b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</a:br>
            <a:endParaRPr lang="hr-HR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Knjigu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Članak u časopisu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Doktorsku disertaciju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Izvještaj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Film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Glazbenu snimku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chemeClr val="tx1"/>
                </a:solidFill>
                <a:latin typeface="Garamond" panose="02020404030301010803" pitchFamily="18" charset="0"/>
              </a:rPr>
              <a:t>Youtube</a:t>
            </a:r>
            <a:endParaRPr lang="hr-HR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>
          <a:xfrm>
            <a:off x="6456040" y="2996952"/>
            <a:ext cx="4080520" cy="3384376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Elektroničku poštu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chemeClr val="tx1"/>
                </a:solidFill>
                <a:latin typeface="Garamond" panose="02020404030301010803" pitchFamily="18" charset="0"/>
              </a:rPr>
              <a:t>Blog</a:t>
            </a:r>
            <a:endParaRPr lang="hr-HR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Društvene mreže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Bilješke s predavanja, prezentacije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Baze podataka</a:t>
            </a:r>
          </a:p>
          <a:p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čak i kad je na internetu i nema autora, postoje drugi podaci koji se mogu navesti</a:t>
            </a:r>
            <a:endParaRPr lang="hr-HR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75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-243408"/>
            <a:ext cx="12192000" cy="1522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>
                <a:latin typeface="Garamond" panose="02020404030301010803" pitchFamily="18" charset="0"/>
              </a:rPr>
              <a:t>Navođenje literature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9376" y="1522801"/>
            <a:ext cx="10369152" cy="4878000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rPr lang="hr-HR" sz="1800" dirty="0">
                <a:solidFill>
                  <a:prstClr val="black"/>
                </a:solidFill>
                <a:latin typeface="Garamond" panose="02020404030301010803" pitchFamily="18" charset="0"/>
              </a:rPr>
              <a:t>Lopez CN, Martínez-González MA, Sánchez-Villegas A. et al. Cost of Mediterranean and western dietary patterns in a Spanish cohort and their relationship with prospective weight change. J Epidemiol Community Health 2009;63:920-927. doi: 10.1136/jech.2008.081208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endParaRPr lang="hr-HR" sz="1800" b="1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endParaRPr lang="hr-HR" sz="1800" b="1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rPr lang="hr-HR" sz="1800" dirty="0">
                <a:solidFill>
                  <a:prstClr val="black"/>
                </a:solidFill>
                <a:latin typeface="Garamond" panose="02020404030301010803" pitchFamily="18" charset="0"/>
              </a:rPr>
              <a:t>Lopez, C.N., Martínez-González, M.A., Sánchez-Villegas A. et al. (2009). Cost of Mediterranean and western dietary patterns in a Spanish cohort and their relationship with prospective weight change. </a:t>
            </a:r>
            <a:r>
              <a:rPr lang="hr-HR" sz="1800" i="1" dirty="0">
                <a:solidFill>
                  <a:prstClr val="black"/>
                </a:solidFill>
                <a:latin typeface="Garamond" panose="02020404030301010803" pitchFamily="18" charset="0"/>
              </a:rPr>
              <a:t>Journal of Epidemiology and Community Health 63</a:t>
            </a:r>
            <a:r>
              <a:rPr lang="hr-HR" sz="1800" dirty="0">
                <a:solidFill>
                  <a:prstClr val="black"/>
                </a:solidFill>
                <a:latin typeface="Garamond" panose="02020404030301010803" pitchFamily="18" charset="0"/>
              </a:rPr>
              <a:t>, 920-927.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endParaRPr lang="hr-HR" sz="1800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endParaRPr lang="hr-HR" sz="1800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endParaRPr lang="hr-H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0FDA8F5-8C40-401B-B28F-F3C4C29E50F6}"/>
              </a:ext>
            </a:extLst>
          </p:cNvPr>
          <p:cNvSpPr/>
          <p:nvPr/>
        </p:nvSpPr>
        <p:spPr>
          <a:xfrm>
            <a:off x="6960096" y="1743980"/>
            <a:ext cx="3384376" cy="6049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DBAE84B-BA79-4863-B1F9-8EFFF3766B0A}"/>
              </a:ext>
            </a:extLst>
          </p:cNvPr>
          <p:cNvSpPr/>
          <p:nvPr/>
        </p:nvSpPr>
        <p:spPr>
          <a:xfrm>
            <a:off x="10272464" y="1856572"/>
            <a:ext cx="216024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latin typeface="Garamond" panose="02020404030301010803" pitchFamily="18" charset="0"/>
              </a:rPr>
              <a:t>PubMed naziv časopisa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6518FF4-DFC4-46D4-8064-C3B6790A461F}"/>
              </a:ext>
            </a:extLst>
          </p:cNvPr>
          <p:cNvSpPr/>
          <p:nvPr/>
        </p:nvSpPr>
        <p:spPr>
          <a:xfrm>
            <a:off x="5807968" y="2810912"/>
            <a:ext cx="648072" cy="564316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8029E7-769B-4CC1-9966-01B8F908A98A}"/>
              </a:ext>
            </a:extLst>
          </p:cNvPr>
          <p:cNvSpPr/>
          <p:nvPr/>
        </p:nvSpPr>
        <p:spPr>
          <a:xfrm>
            <a:off x="6600056" y="3777293"/>
            <a:ext cx="2304256" cy="1163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latin typeface="Garamond" panose="02020404030301010803" pitchFamily="18" charset="0"/>
              </a:rPr>
              <a:t>et al. </a:t>
            </a:r>
          </a:p>
          <a:p>
            <a:pPr algn="ctr"/>
            <a:r>
              <a:rPr lang="hr-HR" dirty="0">
                <a:latin typeface="Garamond" panose="02020404030301010803" pitchFamily="18" charset="0"/>
              </a:rPr>
              <a:t>kratica, s latinskog; i drugi</a:t>
            </a:r>
          </a:p>
        </p:txBody>
      </p:sp>
    </p:spTree>
    <p:extLst>
      <p:ext uri="{BB962C8B-B14F-4D97-AF65-F5344CB8AC3E}">
        <p14:creationId xmlns:p14="http://schemas.microsoft.com/office/powerpoint/2010/main" val="72562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-243408"/>
            <a:ext cx="12192000" cy="1522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b="1" dirty="0">
                <a:latin typeface="Garamond" panose="02020404030301010803" pitchFamily="18" charset="0"/>
              </a:rPr>
              <a:t>Citiranje i parafraziranje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9376" y="1522801"/>
            <a:ext cx="10369152" cy="48780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CITIRANJE - izravno ili doslovno navođenje; u tekst se umeće neki drugi tekst (autor, godina, str. 3-5). Lažno parafraziranje, jasno razlikovanje matičnog i umetnutnog teksta. Opravdano kada je potrebno zadržati izvorni oblik teksta (definicije, stihovi, književni tekst)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PARAFRAZIRANJE - uobičajen postupak pri pisanju rada, tuđi tekstovi se tumače i prepričavaju, bez mijenjanja izvornog smisla (autor, godina)</a:t>
            </a:r>
          </a:p>
          <a:p>
            <a:pPr marL="0" indent="0" algn="ctr">
              <a:buNone/>
            </a:pPr>
            <a:endParaRPr lang="hr-H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45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-243408"/>
            <a:ext cx="12192000" cy="1522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>
                <a:latin typeface="Garamond" panose="02020404030301010803" pitchFamily="18" charset="0"/>
              </a:rPr>
              <a:t>Navođenje literature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baseline="300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hr-HR" dirty="0" err="1">
                <a:solidFill>
                  <a:schemeClr val="tx1"/>
                </a:solidFill>
                <a:latin typeface="Garamond" panose="02020404030301010803" pitchFamily="18" charset="0"/>
              </a:rPr>
              <a:t>Gepner</a:t>
            </a: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, Y., Wells, A.J., </a:t>
            </a:r>
            <a:r>
              <a:rPr lang="hr-HR" dirty="0" err="1">
                <a:solidFill>
                  <a:schemeClr val="tx1"/>
                </a:solidFill>
                <a:latin typeface="Garamond" panose="02020404030301010803" pitchFamily="18" charset="0"/>
              </a:rPr>
              <a:t>Gordon</a:t>
            </a: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, J.A., </a:t>
            </a:r>
            <a:r>
              <a:rPr lang="hr-HR" dirty="0" err="1">
                <a:solidFill>
                  <a:schemeClr val="tx1"/>
                </a:solidFill>
                <a:latin typeface="Garamond" panose="02020404030301010803" pitchFamily="18" charset="0"/>
              </a:rPr>
              <a:t>Arroyo</a:t>
            </a: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, E., </a:t>
            </a:r>
            <a:r>
              <a:rPr lang="hr-HR" dirty="0" err="1">
                <a:solidFill>
                  <a:schemeClr val="tx1"/>
                </a:solidFill>
                <a:latin typeface="Garamond" panose="02020404030301010803" pitchFamily="18" charset="0"/>
              </a:rPr>
              <a:t>Varanoske</a:t>
            </a: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, A.N., </a:t>
            </a:r>
            <a:r>
              <a:rPr lang="hr-HR" dirty="0" err="1">
                <a:solidFill>
                  <a:schemeClr val="tx1"/>
                </a:solidFill>
                <a:latin typeface="Garamond" panose="02020404030301010803" pitchFamily="18" charset="0"/>
              </a:rPr>
              <a:t>Coker</a:t>
            </a: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, N.A., </a:t>
            </a:r>
            <a:r>
              <a:rPr lang="hr-HR" dirty="0">
                <a:solidFill>
                  <a:srgbClr val="FF0000"/>
                </a:solidFill>
                <a:latin typeface="Garamond" panose="02020404030301010803" pitchFamily="18" charset="0"/>
              </a:rPr>
              <a:t>... Hoffman, J.R. </a:t>
            </a: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(2019). </a:t>
            </a:r>
            <a:r>
              <a:rPr lang="hr-HR" dirty="0" err="1">
                <a:solidFill>
                  <a:schemeClr val="tx1"/>
                </a:solidFill>
                <a:latin typeface="Garamond" panose="02020404030301010803" pitchFamily="18" charset="0"/>
              </a:rPr>
              <a:t>Differences</a:t>
            </a: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hr-HR" dirty="0" err="1">
                <a:solidFill>
                  <a:schemeClr val="tx1"/>
                </a:solidFill>
                <a:latin typeface="Garamond" panose="02020404030301010803" pitchFamily="18" charset="0"/>
              </a:rPr>
              <a:t>in</a:t>
            </a: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hr-HR" dirty="0" err="1">
                <a:solidFill>
                  <a:schemeClr val="tx1"/>
                </a:solidFill>
                <a:latin typeface="Garamond" panose="02020404030301010803" pitchFamily="18" charset="0"/>
              </a:rPr>
              <a:t>muscle</a:t>
            </a: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hr-HR" dirty="0" err="1">
                <a:solidFill>
                  <a:schemeClr val="tx1"/>
                </a:solidFill>
                <a:latin typeface="Garamond" panose="02020404030301010803" pitchFamily="18" charset="0"/>
              </a:rPr>
              <a:t>oxygenation</a:t>
            </a: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hr-HR" dirty="0" err="1">
                <a:solidFill>
                  <a:schemeClr val="tx1"/>
                </a:solidFill>
                <a:latin typeface="Garamond" panose="02020404030301010803" pitchFamily="18" charset="0"/>
              </a:rPr>
              <a:t>between</a:t>
            </a: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hr-HR" dirty="0" err="1">
                <a:solidFill>
                  <a:schemeClr val="tx1"/>
                </a:solidFill>
                <a:latin typeface="Garamond" panose="02020404030301010803" pitchFamily="18" charset="0"/>
              </a:rPr>
              <a:t>young</a:t>
            </a: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hr-HR" dirty="0" err="1">
                <a:solidFill>
                  <a:schemeClr val="tx1"/>
                </a:solidFill>
                <a:latin typeface="Garamond" panose="02020404030301010803" pitchFamily="18" charset="0"/>
              </a:rPr>
              <a:t>and</a:t>
            </a: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hr-HR" dirty="0" err="1">
                <a:solidFill>
                  <a:schemeClr val="tx1"/>
                </a:solidFill>
                <a:latin typeface="Garamond" panose="02020404030301010803" pitchFamily="18" charset="0"/>
              </a:rPr>
              <a:t>middle-aged</a:t>
            </a: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hr-HR" dirty="0" err="1">
                <a:solidFill>
                  <a:schemeClr val="tx1"/>
                </a:solidFill>
                <a:latin typeface="Garamond" panose="02020404030301010803" pitchFamily="18" charset="0"/>
              </a:rPr>
              <a:t>recreationally</a:t>
            </a: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hr-HR" dirty="0" err="1">
                <a:solidFill>
                  <a:schemeClr val="tx1"/>
                </a:solidFill>
                <a:latin typeface="Garamond" panose="02020404030301010803" pitchFamily="18" charset="0"/>
              </a:rPr>
              <a:t>active</a:t>
            </a: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hr-HR" dirty="0" err="1">
                <a:solidFill>
                  <a:schemeClr val="tx1"/>
                </a:solidFill>
                <a:latin typeface="Garamond" panose="02020404030301010803" pitchFamily="18" charset="0"/>
              </a:rPr>
              <a:t>men</a:t>
            </a: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hr-HR" dirty="0" err="1">
                <a:solidFill>
                  <a:schemeClr val="tx1"/>
                </a:solidFill>
                <a:latin typeface="Garamond" panose="02020404030301010803" pitchFamily="18" charset="0"/>
              </a:rPr>
              <a:t>during</a:t>
            </a: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hr-HR" dirty="0" err="1">
                <a:solidFill>
                  <a:schemeClr val="tx1"/>
                </a:solidFill>
                <a:latin typeface="Garamond" panose="02020404030301010803" pitchFamily="18" charset="0"/>
              </a:rPr>
              <a:t>high-volume</a:t>
            </a: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hr-HR" dirty="0" err="1">
                <a:solidFill>
                  <a:schemeClr val="tx1"/>
                </a:solidFill>
                <a:latin typeface="Garamond" panose="02020404030301010803" pitchFamily="18" charset="0"/>
              </a:rPr>
              <a:t>resistance</a:t>
            </a: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hr-HR" dirty="0" err="1">
                <a:solidFill>
                  <a:schemeClr val="tx1"/>
                </a:solidFill>
                <a:latin typeface="Garamond" panose="02020404030301010803" pitchFamily="18" charset="0"/>
              </a:rPr>
              <a:t>exercise</a:t>
            </a: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. </a:t>
            </a:r>
            <a:r>
              <a:rPr lang="hr-HR" i="1" dirty="0">
                <a:solidFill>
                  <a:schemeClr val="tx1"/>
                </a:solidFill>
                <a:latin typeface="Garamond" panose="02020404030301010803" pitchFamily="18" charset="0"/>
              </a:rPr>
              <a:t>Kinesiology, 51</a:t>
            </a: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(1.), 3-11. https://doi.org/10.26582/k.51.1.4</a:t>
            </a:r>
          </a:p>
        </p:txBody>
      </p:sp>
      <p:sp>
        <p:nvSpPr>
          <p:cNvPr id="3" name="Pravokutnik 2"/>
          <p:cNvSpPr/>
          <p:nvPr/>
        </p:nvSpPr>
        <p:spPr>
          <a:xfrm>
            <a:off x="335360" y="1720840"/>
            <a:ext cx="10585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/>
          </a:p>
        </p:txBody>
      </p:sp>
      <p:sp>
        <p:nvSpPr>
          <p:cNvPr id="7" name="Pravokutnik 6"/>
          <p:cNvSpPr/>
          <p:nvPr/>
        </p:nvSpPr>
        <p:spPr>
          <a:xfrm>
            <a:off x="2579948" y="1745586"/>
            <a:ext cx="76925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10" name="Pravokutnik 9"/>
          <p:cNvSpPr/>
          <p:nvPr/>
        </p:nvSpPr>
        <p:spPr>
          <a:xfrm>
            <a:off x="335360" y="2551836"/>
            <a:ext cx="983154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500" dirty="0"/>
          </a:p>
        </p:txBody>
      </p:sp>
      <p:sp>
        <p:nvSpPr>
          <p:cNvPr id="9" name="Pravokutnik 8"/>
          <p:cNvSpPr/>
          <p:nvPr/>
        </p:nvSpPr>
        <p:spPr>
          <a:xfrm>
            <a:off x="1487488" y="1997839"/>
            <a:ext cx="9289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b="1" dirty="0">
              <a:latin typeface="Garamond" panose="02020404030301010803" pitchFamily="18" charset="0"/>
            </a:endParaRPr>
          </a:p>
          <a:p>
            <a:endParaRPr lang="hr-HR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9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-243408"/>
            <a:ext cx="12192000" cy="1522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>
                <a:latin typeface="Garamond" panose="02020404030301010803" pitchFamily="18" charset="0"/>
              </a:rPr>
              <a:t>Navođenje literature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baseline="300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hr-HR" dirty="0">
              <a:latin typeface="Candara" panose="020E0502030303020204" pitchFamily="34" charset="0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335360" y="1720840"/>
            <a:ext cx="10585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/>
          </a:p>
        </p:txBody>
      </p:sp>
      <p:sp>
        <p:nvSpPr>
          <p:cNvPr id="7" name="Pravokutnik 6"/>
          <p:cNvSpPr/>
          <p:nvPr/>
        </p:nvSpPr>
        <p:spPr>
          <a:xfrm>
            <a:off x="2579948" y="1745586"/>
            <a:ext cx="76925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10" name="Pravokutnik 9"/>
          <p:cNvSpPr/>
          <p:nvPr/>
        </p:nvSpPr>
        <p:spPr>
          <a:xfrm>
            <a:off x="335360" y="2551836"/>
            <a:ext cx="983154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500" dirty="0"/>
          </a:p>
        </p:txBody>
      </p:sp>
      <p:sp>
        <p:nvSpPr>
          <p:cNvPr id="9" name="Pravokutnik 8"/>
          <p:cNvSpPr/>
          <p:nvPr/>
        </p:nvSpPr>
        <p:spPr>
          <a:xfrm>
            <a:off x="1487488" y="1997839"/>
            <a:ext cx="92890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b="1" dirty="0">
              <a:latin typeface="Garamond" panose="02020404030301010803" pitchFamily="18" charset="0"/>
            </a:endParaRPr>
          </a:p>
          <a:p>
            <a:endParaRPr lang="hr-HR" b="1" dirty="0">
              <a:latin typeface="Garamond" panose="02020404030301010803" pitchFamily="18" charset="0"/>
            </a:endParaRPr>
          </a:p>
          <a:p>
            <a:r>
              <a:rPr lang="hr-HR" dirty="0">
                <a:solidFill>
                  <a:schemeClr val="accent1"/>
                </a:solidFill>
                <a:latin typeface="Garamond" panose="02020404030301010803" pitchFamily="18" charset="0"/>
              </a:rPr>
              <a:t>Sporiš, G. &amp; Badrić</a:t>
            </a:r>
            <a:r>
              <a:rPr lang="hr-HR" dirty="0">
                <a:latin typeface="Garamond" panose="02020404030301010803" pitchFamily="18" charset="0"/>
              </a:rPr>
              <a:t>, M. (2016). Struktura kineziologije. U D. Milanović (</a:t>
            </a:r>
            <a:r>
              <a:rPr lang="hr-HR" dirty="0" err="1">
                <a:latin typeface="Garamond" panose="02020404030301010803" pitchFamily="18" charset="0"/>
              </a:rPr>
              <a:t>ur</a:t>
            </a:r>
            <a:r>
              <a:rPr lang="hr-HR" dirty="0">
                <a:latin typeface="Garamond" panose="02020404030301010803" pitchFamily="18" charset="0"/>
              </a:rPr>
              <a:t>.), </a:t>
            </a:r>
            <a:r>
              <a:rPr lang="hr-HR" i="1" dirty="0">
                <a:latin typeface="Garamond" panose="02020404030301010803" pitchFamily="18" charset="0"/>
              </a:rPr>
              <a:t>Osnove kineziologije</a:t>
            </a:r>
            <a:r>
              <a:rPr lang="hr-HR" dirty="0">
                <a:latin typeface="Garamond" panose="02020404030301010803" pitchFamily="18" charset="0"/>
              </a:rPr>
              <a:t> (146-205). Dostupno na ....</a:t>
            </a:r>
          </a:p>
          <a:p>
            <a:endParaRPr lang="hr-HR" dirty="0">
              <a:latin typeface="Garamond" panose="02020404030301010803" pitchFamily="18" charset="0"/>
            </a:endParaRPr>
          </a:p>
          <a:p>
            <a:endParaRPr lang="hr-HR" b="1" dirty="0">
              <a:latin typeface="Garamond" panose="02020404030301010803" pitchFamily="18" charset="0"/>
            </a:endParaRPr>
          </a:p>
          <a:p>
            <a:r>
              <a:rPr lang="hr-HR" dirty="0">
                <a:latin typeface="Garamond" panose="02020404030301010803" pitchFamily="18" charset="0"/>
              </a:rPr>
              <a:t>Swalgin, K., Knjaz, D., </a:t>
            </a:r>
            <a:r>
              <a:rPr lang="hr-HR" dirty="0" err="1">
                <a:latin typeface="Garamond" panose="02020404030301010803" pitchFamily="18" charset="0"/>
              </a:rPr>
              <a:t>Tomanek</a:t>
            </a:r>
            <a:r>
              <a:rPr lang="hr-HR" dirty="0">
                <a:latin typeface="Garamond" panose="02020404030301010803" pitchFamily="18" charset="0"/>
              </a:rPr>
              <a:t>, L. i </a:t>
            </a:r>
            <a:r>
              <a:rPr lang="hr-HR" dirty="0" err="1">
                <a:latin typeface="Garamond" panose="02020404030301010803" pitchFamily="18" charset="0"/>
              </a:rPr>
              <a:t>Fosnes</a:t>
            </a:r>
            <a:r>
              <a:rPr lang="hr-HR" dirty="0">
                <a:latin typeface="Garamond" panose="02020404030301010803" pitchFamily="18" charset="0"/>
              </a:rPr>
              <a:t>, O. (2011). A </a:t>
            </a:r>
            <a:r>
              <a:rPr lang="hr-HR" dirty="0" err="1">
                <a:latin typeface="Garamond" panose="02020404030301010803" pitchFamily="18" charset="0"/>
              </a:rPr>
              <a:t>study</a:t>
            </a:r>
            <a:r>
              <a:rPr lang="hr-HR" dirty="0">
                <a:latin typeface="Garamond" panose="02020404030301010803" pitchFamily="18" charset="0"/>
              </a:rPr>
              <a:t> to </a:t>
            </a:r>
            <a:r>
              <a:rPr lang="hr-HR" dirty="0" err="1">
                <a:latin typeface="Garamond" panose="02020404030301010803" pitchFamily="18" charset="0"/>
              </a:rPr>
              <a:t>determine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the</a:t>
            </a:r>
            <a:r>
              <a:rPr lang="hr-HR" dirty="0">
                <a:latin typeface="Garamond" panose="02020404030301010803" pitchFamily="18" charset="0"/>
              </a:rPr>
              <a:t> status, </a:t>
            </a:r>
            <a:r>
              <a:rPr lang="hr-HR" dirty="0" err="1">
                <a:latin typeface="Garamond" panose="02020404030301010803" pitchFamily="18" charset="0"/>
              </a:rPr>
              <a:t>importance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and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value</a:t>
            </a:r>
            <a:r>
              <a:rPr lang="hr-HR" dirty="0">
                <a:latin typeface="Garamond" panose="02020404030301010803" pitchFamily="18" charset="0"/>
              </a:rPr>
              <a:t> of </a:t>
            </a:r>
            <a:r>
              <a:rPr lang="hr-HR" dirty="0" err="1">
                <a:latin typeface="Garamond" panose="02020404030301010803" pitchFamily="18" charset="0"/>
              </a:rPr>
              <a:t>taking</a:t>
            </a:r>
            <a:r>
              <a:rPr lang="hr-HR" dirty="0">
                <a:latin typeface="Garamond" panose="02020404030301010803" pitchFamily="18" charset="0"/>
              </a:rPr>
              <a:t> a </a:t>
            </a:r>
            <a:r>
              <a:rPr lang="hr-HR" dirty="0" err="1">
                <a:latin typeface="Garamond" panose="02020404030301010803" pitchFamily="18" charset="0"/>
              </a:rPr>
              <a:t>charge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in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basketball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by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coaches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in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the</a:t>
            </a:r>
            <a:r>
              <a:rPr lang="hr-HR" dirty="0">
                <a:latin typeface="Garamond" panose="02020404030301010803" pitchFamily="18" charset="0"/>
              </a:rPr>
              <a:t> United </a:t>
            </a:r>
            <a:r>
              <a:rPr lang="hr-HR" dirty="0" err="1">
                <a:latin typeface="Garamond" panose="02020404030301010803" pitchFamily="18" charset="0"/>
              </a:rPr>
              <a:t>States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and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selected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European</a:t>
            </a: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 err="1">
                <a:latin typeface="Garamond" panose="02020404030301010803" pitchFamily="18" charset="0"/>
              </a:rPr>
              <a:t>countries</a:t>
            </a:r>
            <a:r>
              <a:rPr lang="hr-HR" dirty="0">
                <a:latin typeface="Garamond" panose="02020404030301010803" pitchFamily="18" charset="0"/>
              </a:rPr>
              <a:t>. U D. Milanović &amp;  G. Sporiš (</a:t>
            </a:r>
            <a:r>
              <a:rPr lang="hr-HR" dirty="0" err="1">
                <a:latin typeface="Garamond" panose="02020404030301010803" pitchFamily="18" charset="0"/>
              </a:rPr>
              <a:t>ur</a:t>
            </a:r>
            <a:r>
              <a:rPr lang="hr-HR" dirty="0">
                <a:latin typeface="Garamond" panose="02020404030301010803" pitchFamily="18" charset="0"/>
              </a:rPr>
              <a:t>.),  </a:t>
            </a:r>
            <a:r>
              <a:rPr lang="hr-HR" i="1" dirty="0" err="1">
                <a:latin typeface="Garamond" panose="02020404030301010803" pitchFamily="18" charset="0"/>
              </a:rPr>
              <a:t>Integrative</a:t>
            </a:r>
            <a:r>
              <a:rPr lang="hr-HR" i="1" dirty="0">
                <a:latin typeface="Garamond" panose="02020404030301010803" pitchFamily="18" charset="0"/>
              </a:rPr>
              <a:t> Power of Kinesiology</a:t>
            </a:r>
            <a:r>
              <a:rPr lang="hr-HR" dirty="0">
                <a:latin typeface="Garamond" panose="02020404030301010803" pitchFamily="18" charset="0"/>
              </a:rPr>
              <a:t> (str. 753-754). Zagreb: Kineziološki fakultet Sveučilišta u Zagrebu </a:t>
            </a:r>
          </a:p>
          <a:p>
            <a:endParaRPr lang="hr-HR" dirty="0">
              <a:latin typeface="Garamond" panose="02020404030301010803" pitchFamily="18" charset="0"/>
            </a:endParaRPr>
          </a:p>
          <a:p>
            <a:r>
              <a:rPr lang="hr-HR" dirty="0">
                <a:solidFill>
                  <a:schemeClr val="accent1"/>
                </a:solidFill>
                <a:latin typeface="Garamond" panose="02020404030301010803" pitchFamily="18" charset="0"/>
              </a:rPr>
              <a:t>Ružić, L. i Matković, B. </a:t>
            </a:r>
            <a:r>
              <a:rPr lang="hr-HR" dirty="0">
                <a:latin typeface="Garamond" panose="02020404030301010803" pitchFamily="18" charset="0"/>
              </a:rPr>
              <a:t>(2008). </a:t>
            </a:r>
            <a:r>
              <a:rPr lang="hr-HR" i="1" dirty="0">
                <a:latin typeface="Garamond" panose="02020404030301010803" pitchFamily="18" charset="0"/>
              </a:rPr>
              <a:t>Fiziologija sporta i vježbanja</a:t>
            </a:r>
            <a:r>
              <a:rPr lang="hr-HR" dirty="0">
                <a:latin typeface="Garamond" panose="02020404030301010803" pitchFamily="18" charset="0"/>
              </a:rPr>
              <a:t>. Zagreb: Kineziološki fakultet</a:t>
            </a:r>
          </a:p>
        </p:txBody>
      </p:sp>
    </p:spTree>
    <p:extLst>
      <p:ext uri="{BB962C8B-B14F-4D97-AF65-F5344CB8AC3E}">
        <p14:creationId xmlns:p14="http://schemas.microsoft.com/office/powerpoint/2010/main" val="21231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-243408"/>
            <a:ext cx="12192000" cy="1522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>
                <a:latin typeface="Garamond" panose="02020404030301010803" pitchFamily="18" charset="0"/>
              </a:rPr>
              <a:t>Ponovimo!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51384" y="1828799"/>
            <a:ext cx="10297144" cy="457200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hr-HR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Koja je osnovna razlika između znanstvenog i stručnog rada?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Koje su vrste znanstvenih radova?</a:t>
            </a:r>
          </a:p>
          <a:p>
            <a:pPr>
              <a:buFont typeface="Arial" panose="020B0604020202020204" pitchFamily="34" charset="0"/>
              <a:buChar char="•"/>
            </a:pPr>
            <a:endParaRPr lang="hr-HR" dirty="0">
              <a:latin typeface="Garamond" panose="020204040303010108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7DCF12-A31C-4267-86D5-E8B1F0947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469" y="3319202"/>
            <a:ext cx="2865368" cy="15911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863851-3EE2-4349-A84A-A26C2D0A5B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169" y="4286713"/>
            <a:ext cx="3038475" cy="9810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711B54-EC75-4EB6-8184-E1FC3EC14D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45" y="3717032"/>
            <a:ext cx="2971800" cy="10382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82E831-8F9F-46CD-B4CD-B0FF8DCA82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623425"/>
            <a:ext cx="314325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1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-243408"/>
            <a:ext cx="12192000" cy="1522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>
                <a:latin typeface="Garamond" panose="02020404030301010803" pitchFamily="18" charset="0"/>
              </a:rPr>
              <a:t>Navođenje literature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baseline="30000" dirty="0">
              <a:latin typeface="Candara" panose="020E0502030303020204" pitchFamily="34" charset="0"/>
            </a:endParaRPr>
          </a:p>
          <a:p>
            <a:pPr marL="0" lvl="0" indent="0">
              <a:buNone/>
            </a:pPr>
            <a:r>
              <a:rPr lang="hr-HR" dirty="0">
                <a:solidFill>
                  <a:prstClr val="black"/>
                </a:solidFill>
                <a:latin typeface="Garamond" panose="02020404030301010803" pitchFamily="18" charset="0"/>
              </a:rPr>
              <a:t>Milanović</a:t>
            </a: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</a:rPr>
              <a:t>, P. (2004).</a:t>
            </a:r>
            <a:r>
              <a:rPr lang="hr-HR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hr-HR" i="1" dirty="0">
                <a:solidFill>
                  <a:prstClr val="black"/>
                </a:solidFill>
                <a:latin typeface="Garamond" panose="02020404030301010803" pitchFamily="18" charset="0"/>
              </a:rPr>
              <a:t>Teorija treninga.</a:t>
            </a:r>
            <a:r>
              <a:rPr lang="en-US" i="1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</a:rPr>
              <a:t>[</a:t>
            </a:r>
            <a:r>
              <a:rPr lang="hr-HR" dirty="0">
                <a:solidFill>
                  <a:prstClr val="black"/>
                </a:solidFill>
                <a:latin typeface="Garamond" panose="02020404030301010803" pitchFamily="18" charset="0"/>
              </a:rPr>
              <a:t>Bilješke s predavanja</a:t>
            </a: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</a:rPr>
              <a:t>]. </a:t>
            </a:r>
            <a:r>
              <a:rPr lang="hr-HR" dirty="0">
                <a:solidFill>
                  <a:prstClr val="black"/>
                </a:solidFill>
                <a:latin typeface="Garamond" panose="02020404030301010803" pitchFamily="18" charset="0"/>
              </a:rPr>
              <a:t>Zagreb</a:t>
            </a: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</a:rPr>
              <a:t>, </a:t>
            </a:r>
            <a:r>
              <a:rPr lang="hr-HR" dirty="0">
                <a:solidFill>
                  <a:prstClr val="black"/>
                </a:solidFill>
                <a:latin typeface="Garamond" panose="02020404030301010803" pitchFamily="18" charset="0"/>
              </a:rPr>
              <a:t>Kineziološki fakultet Sveučilišta u Zagrebu</a:t>
            </a: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</a:rPr>
              <a:t>.</a:t>
            </a:r>
            <a:endParaRPr lang="hr-HR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marL="0" lvl="0" indent="0">
              <a:buNone/>
            </a:pPr>
            <a:r>
              <a:rPr lang="hr-HR" dirty="0">
                <a:solidFill>
                  <a:prstClr val="black"/>
                </a:solidFill>
                <a:latin typeface="Garamond" panose="02020404030301010803" pitchFamily="18" charset="0"/>
              </a:rPr>
              <a:t>Državni zavod za statistiku</a:t>
            </a: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</a:rPr>
              <a:t>.(20</a:t>
            </a:r>
            <a:r>
              <a:rPr lang="hr-HR" dirty="0">
                <a:solidFill>
                  <a:prstClr val="black"/>
                </a:solidFill>
                <a:latin typeface="Garamond" panose="02020404030301010803" pitchFamily="18" charset="0"/>
              </a:rPr>
              <a:t>11</a:t>
            </a: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</a:rPr>
              <a:t>).</a:t>
            </a:r>
            <a:r>
              <a:rPr lang="hr-HR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hr-HR" i="1" dirty="0">
                <a:solidFill>
                  <a:prstClr val="black"/>
                </a:solidFill>
                <a:latin typeface="Garamond" panose="02020404030301010803" pitchFamily="18" charset="0"/>
              </a:rPr>
              <a:t>Stanovništvo prema starosti i spolu po naseljima, popis 2011. </a:t>
            </a:r>
            <a:r>
              <a:rPr lang="hr-HR" dirty="0">
                <a:solidFill>
                  <a:prstClr val="black"/>
                </a:solidFill>
                <a:latin typeface="Garamond" panose="02020404030301010803" pitchFamily="18" charset="0"/>
              </a:rPr>
              <a:t>Dostupno na https://www.dzs.hr/Hrv/censuses/census2011/results/htm/H01_01_01/H01_01_01.html</a:t>
            </a:r>
            <a:endParaRPr lang="hr-HR" dirty="0">
              <a:latin typeface="Candara" panose="020E0502030303020204" pitchFamily="34" charset="0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335360" y="1720840"/>
            <a:ext cx="10585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/>
          </a:p>
        </p:txBody>
      </p:sp>
      <p:sp>
        <p:nvSpPr>
          <p:cNvPr id="7" name="Pravokutnik 6"/>
          <p:cNvSpPr/>
          <p:nvPr/>
        </p:nvSpPr>
        <p:spPr>
          <a:xfrm>
            <a:off x="2579948" y="1745586"/>
            <a:ext cx="76925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10" name="Pravokutnik 9"/>
          <p:cNvSpPr/>
          <p:nvPr/>
        </p:nvSpPr>
        <p:spPr>
          <a:xfrm>
            <a:off x="335360" y="2551836"/>
            <a:ext cx="983154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500" dirty="0"/>
          </a:p>
        </p:txBody>
      </p:sp>
    </p:spTree>
    <p:extLst>
      <p:ext uri="{BB962C8B-B14F-4D97-AF65-F5344CB8AC3E}">
        <p14:creationId xmlns:p14="http://schemas.microsoft.com/office/powerpoint/2010/main" val="188474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-243408"/>
            <a:ext cx="12192000" cy="1522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>
                <a:latin typeface="Garamond" panose="02020404030301010803" pitchFamily="18" charset="0"/>
              </a:rPr>
              <a:t>Navođenje literature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Ipak, NE moraju se navoditi izvori za opća znanja (</a:t>
            </a:r>
            <a:r>
              <a:rPr lang="hr-HR" dirty="0" err="1">
                <a:solidFill>
                  <a:schemeClr val="tx1"/>
                </a:solidFill>
                <a:latin typeface="Garamond" panose="02020404030301010803" pitchFamily="18" charset="0"/>
              </a:rPr>
              <a:t>eng</a:t>
            </a: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. </a:t>
            </a:r>
            <a:r>
              <a:rPr lang="hr-HR" i="1" dirty="0" err="1">
                <a:solidFill>
                  <a:schemeClr val="tx1"/>
                </a:solidFill>
                <a:latin typeface="Garamond" panose="02020404030301010803" pitchFamily="18" charset="0"/>
              </a:rPr>
              <a:t>common</a:t>
            </a:r>
            <a:r>
              <a:rPr lang="hr-HR" i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hr-HR" i="1" dirty="0" err="1">
                <a:solidFill>
                  <a:schemeClr val="tx1"/>
                </a:solidFill>
                <a:latin typeface="Garamond" panose="02020404030301010803" pitchFamily="18" charset="0"/>
              </a:rPr>
              <a:t>knowledge</a:t>
            </a: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);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 informacije koje su poznate većini ljudi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informacije koje su poznate stručnjacima određenog područja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informacije koje su poznate većini ljudi zbog pripadnosti istoj državi, regiji, kulturi.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Ali, pojam općeg znanja nije za sve jednak pa pripazite kojoj se publici obraćate i koji je opseg vašeg rada.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Statistički podaci  - trebaju navod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Ako se pitate trebate li navesti izvor ili ne, NAVEDITE izvor.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3" name="Pravokutnik 2"/>
          <p:cNvSpPr/>
          <p:nvPr/>
        </p:nvSpPr>
        <p:spPr>
          <a:xfrm>
            <a:off x="335360" y="1720840"/>
            <a:ext cx="10585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/>
          </a:p>
        </p:txBody>
      </p:sp>
      <p:sp>
        <p:nvSpPr>
          <p:cNvPr id="7" name="Pravokutnik 6"/>
          <p:cNvSpPr/>
          <p:nvPr/>
        </p:nvSpPr>
        <p:spPr>
          <a:xfrm>
            <a:off x="2579948" y="1745586"/>
            <a:ext cx="76925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5365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-243408"/>
            <a:ext cx="12192000" cy="1522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>
                <a:latin typeface="Garamond" panose="02020404030301010803" pitchFamily="18" charset="0"/>
              </a:rPr>
              <a:t>Navođenje literature - APA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Upute za oblikovanje diplomskog rada na stranicama Knjižnice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3" name="Pravokutnik 2"/>
          <p:cNvSpPr/>
          <p:nvPr/>
        </p:nvSpPr>
        <p:spPr>
          <a:xfrm>
            <a:off x="335360" y="1720840"/>
            <a:ext cx="10585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/>
          </a:p>
        </p:txBody>
      </p:sp>
      <p:sp>
        <p:nvSpPr>
          <p:cNvPr id="7" name="Pravokutnik 6"/>
          <p:cNvSpPr/>
          <p:nvPr/>
        </p:nvSpPr>
        <p:spPr>
          <a:xfrm>
            <a:off x="2579948" y="1745586"/>
            <a:ext cx="76925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5952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-243408"/>
            <a:ext cx="12192000" cy="1522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>
                <a:latin typeface="Garamond" panose="02020404030301010803" pitchFamily="18" charset="0"/>
              </a:rPr>
              <a:t>Navođenje literature - APA</a:t>
            </a:r>
          </a:p>
        </p:txBody>
      </p:sp>
      <p:sp>
        <p:nvSpPr>
          <p:cNvPr id="3" name="Pravokutnik 2"/>
          <p:cNvSpPr/>
          <p:nvPr/>
        </p:nvSpPr>
        <p:spPr>
          <a:xfrm>
            <a:off x="273681" y="1559320"/>
            <a:ext cx="10585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>
                <a:latin typeface="Garamond" panose="02020404030301010803" pitchFamily="18" charset="0"/>
              </a:rPr>
              <a:t>Pregled navođenja izvora u tekstu rada</a:t>
            </a:r>
          </a:p>
        </p:txBody>
      </p:sp>
      <p:sp>
        <p:nvSpPr>
          <p:cNvPr id="7" name="Pravokutnik 6"/>
          <p:cNvSpPr/>
          <p:nvPr/>
        </p:nvSpPr>
        <p:spPr>
          <a:xfrm>
            <a:off x="2579948" y="1745586"/>
            <a:ext cx="76925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13" name="Rezervirano mjesto sadržaja 12"/>
          <p:cNvSpPr>
            <a:spLocks noGrp="1"/>
          </p:cNvSpPr>
          <p:nvPr>
            <p:ph idx="1"/>
          </p:nvPr>
        </p:nvSpPr>
        <p:spPr>
          <a:xfrm>
            <a:off x="839416" y="2348880"/>
            <a:ext cx="9327486" cy="4104573"/>
          </a:xfrm>
        </p:spPr>
        <p:txBody>
          <a:bodyPr/>
          <a:lstStyle/>
          <a:p>
            <a:pPr marL="0" indent="0">
              <a:buNone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… kao što Babić i Šnajder (2000) pokazuju…..</a:t>
            </a: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ili</a:t>
            </a:r>
          </a:p>
          <a:p>
            <a:pPr marL="0" indent="0" algn="ctr">
              <a:buNone/>
            </a:pPr>
            <a:endParaRPr lang="hr-HR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Ti rezultati pokazuju da….. (Babić i Šnajder, 2000).</a:t>
            </a:r>
          </a:p>
          <a:p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71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-243408"/>
            <a:ext cx="12192000" cy="1522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>
                <a:latin typeface="Garamond" panose="02020404030301010803" pitchFamily="18" charset="0"/>
              </a:rPr>
              <a:t>Navođenje literature - APA</a:t>
            </a:r>
          </a:p>
        </p:txBody>
      </p:sp>
      <p:graphicFrame>
        <p:nvGraphicFramePr>
          <p:cNvPr id="12" name="Rezervirano mjesto sadržaja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1602406"/>
              </p:ext>
            </p:extLst>
          </p:nvPr>
        </p:nvGraphicFramePr>
        <p:xfrm>
          <a:off x="1931876" y="2111718"/>
          <a:ext cx="7268786" cy="424468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85699">
                  <a:extLst>
                    <a:ext uri="{9D8B030D-6E8A-4147-A177-3AD203B41FA5}">
                      <a16:colId xmlns:a16="http://schemas.microsoft.com/office/drawing/2014/main" val="3987793317"/>
                    </a:ext>
                  </a:extLst>
                </a:gridCol>
                <a:gridCol w="1537357">
                  <a:extLst>
                    <a:ext uri="{9D8B030D-6E8A-4147-A177-3AD203B41FA5}">
                      <a16:colId xmlns:a16="http://schemas.microsoft.com/office/drawing/2014/main" val="4247884453"/>
                    </a:ext>
                  </a:extLst>
                </a:gridCol>
                <a:gridCol w="1506829">
                  <a:extLst>
                    <a:ext uri="{9D8B030D-6E8A-4147-A177-3AD203B41FA5}">
                      <a16:colId xmlns:a16="http://schemas.microsoft.com/office/drawing/2014/main" val="465368464"/>
                    </a:ext>
                  </a:extLst>
                </a:gridCol>
                <a:gridCol w="1598413">
                  <a:extLst>
                    <a:ext uri="{9D8B030D-6E8A-4147-A177-3AD203B41FA5}">
                      <a16:colId xmlns:a16="http://schemas.microsoft.com/office/drawing/2014/main" val="1600110023"/>
                    </a:ext>
                  </a:extLst>
                </a:gridCol>
                <a:gridCol w="1540488">
                  <a:extLst>
                    <a:ext uri="{9D8B030D-6E8A-4147-A177-3AD203B41FA5}">
                      <a16:colId xmlns:a16="http://schemas.microsoft.com/office/drawing/2014/main" val="446282879"/>
                    </a:ext>
                  </a:extLst>
                </a:gridCol>
              </a:tblGrid>
              <a:tr h="807690">
                <a:tc>
                  <a:txBody>
                    <a:bodyPr/>
                    <a:lstStyle/>
                    <a:p>
                      <a:pPr marL="67945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hr-HR" sz="17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3980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Broj autora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89535" marR="83820" algn="ctr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Prvo navođenje u tekstu, u obliku teksta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38430" marR="131445"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Sljedeće navođenje u tekstu, u obliku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35890" marR="131445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teksta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15570" marR="107315" algn="ctr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Prvo navođenje u tekstu, sa zagradama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635" marR="247015" indent="1270"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Sljedeće navođenje u tekstu, sa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0670" marR="27686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zagradama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614093"/>
                  </a:ext>
                </a:extLst>
              </a:tr>
              <a:tr h="600738">
                <a:tc>
                  <a:txBody>
                    <a:bodyPr/>
                    <a:lstStyle/>
                    <a:p>
                      <a:pPr marL="67945" marR="116205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Jedan rad s jednim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autorom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hr-HR" sz="11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Babić (2007)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hr-HR" sz="11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Babić (2007)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hr-HR" sz="11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(Babić, 2007)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hr-HR" sz="11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(Babić, 2007)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1790369"/>
                  </a:ext>
                </a:extLst>
              </a:tr>
              <a:tr h="430433">
                <a:tc>
                  <a:txBody>
                    <a:bodyPr/>
                    <a:lstStyle/>
                    <a:p>
                      <a:pPr marL="67945" marR="116205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Jedan rad s dva autora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60960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Babić i Milanović (2007)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76200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Babić i Milanović</a:t>
                      </a:r>
                      <a:r>
                        <a:rPr lang="hr-HR" sz="1200" spc="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12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(2007)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151130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(Babić i Milanović, 2007)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103505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(Babić i Milanović, 2007)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2645587"/>
                  </a:ext>
                </a:extLst>
              </a:tr>
              <a:tr h="600738">
                <a:tc>
                  <a:txBody>
                    <a:bodyPr/>
                    <a:lstStyle/>
                    <a:p>
                      <a:pPr marL="67945" marR="116205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Jedan rad s tri autora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81915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Bradley, Ramirez i Milanović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(2009)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309880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Bradley i sur. (2009)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70485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(Bradley, Ramirez i Milanović, 2009)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247650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(Bradley i sur., 2009)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5323436"/>
                  </a:ext>
                </a:extLst>
              </a:tr>
              <a:tr h="600738">
                <a:tc>
                  <a:txBody>
                    <a:bodyPr/>
                    <a:lstStyle/>
                    <a:p>
                      <a:pPr marL="67945" marR="61595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Jedan rad s četiri autora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111760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Bradley, Ramirez, Soo</a:t>
                      </a:r>
                      <a:r>
                        <a:rPr lang="hr-HR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Walsh</a:t>
                      </a:r>
                      <a:r>
                        <a:rPr lang="hr-HR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(2006)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309880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Bradley i sur. (2006)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299085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(Bradley, Ramirez, Soo i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Walsh, 2006)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247650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(Bradley i sur., 2006)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299876"/>
                  </a:ext>
                </a:extLst>
              </a:tr>
              <a:tr h="600738">
                <a:tc>
                  <a:txBody>
                    <a:bodyPr/>
                    <a:lstStyle/>
                    <a:p>
                      <a:pPr marL="67945" marR="116205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Jedan rad s pet autora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Walker, Allen, Bradley, Ramirez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Soo (2008)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343535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Walker i sur. (2008)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53975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(Walker, Allen, Bradley, Ramirez i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Soo, 2008)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281305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(Walker i sur., 2008)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1515144"/>
                  </a:ext>
                </a:extLst>
              </a:tr>
              <a:tr h="603612">
                <a:tc>
                  <a:txBody>
                    <a:bodyPr/>
                    <a:lstStyle/>
                    <a:p>
                      <a:pPr marL="67945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Jedan rad s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 marR="116205">
                        <a:lnSpc>
                          <a:spcPts val="137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šest ili više autora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81915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Wasserstein i sur. (2005)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55880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Wasserstein i sur. (2005)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341630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(Wasserstein i sur., 2005)</a:t>
                      </a:r>
                      <a:endParaRPr lang="hr-H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294005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hr-HR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Wasserstein</a:t>
                      </a: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 sur., 2005)</a:t>
                      </a:r>
                      <a:endParaRPr lang="hr-H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8319194"/>
                  </a:ext>
                </a:extLst>
              </a:tr>
            </a:tbl>
          </a:graphicData>
        </a:graphic>
      </p:graphicFrame>
      <p:sp>
        <p:nvSpPr>
          <p:cNvPr id="3" name="Pravokutnik 2"/>
          <p:cNvSpPr/>
          <p:nvPr/>
        </p:nvSpPr>
        <p:spPr>
          <a:xfrm>
            <a:off x="273681" y="1559320"/>
            <a:ext cx="10585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>
                <a:latin typeface="Garamond" panose="02020404030301010803" pitchFamily="18" charset="0"/>
              </a:rPr>
              <a:t>Pregled navođenja izvora u tekstu rada</a:t>
            </a:r>
          </a:p>
        </p:txBody>
      </p:sp>
      <p:sp>
        <p:nvSpPr>
          <p:cNvPr id="7" name="Pravokutnik 6"/>
          <p:cNvSpPr/>
          <p:nvPr/>
        </p:nvSpPr>
        <p:spPr>
          <a:xfrm>
            <a:off x="2579948" y="1745586"/>
            <a:ext cx="76925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2411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-243408"/>
            <a:ext cx="12192000" cy="1522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>
                <a:latin typeface="Garamond" panose="02020404030301010803" pitchFamily="18" charset="0"/>
              </a:rPr>
              <a:t>Navođenje literature - APA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623392" y="1828799"/>
            <a:ext cx="10044608" cy="4572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>
                <a:solidFill>
                  <a:schemeClr val="tx1"/>
                </a:solidFill>
                <a:latin typeface="Garamond" panose="02020404030301010803" pitchFamily="18" charset="0"/>
              </a:rPr>
              <a:t>Pregled navođenja izvora u bibliografiji (na kraju rada)</a:t>
            </a:r>
            <a:endParaRPr lang="hr-HR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Članci s 3 do 5 autora</a:t>
            </a:r>
          </a:p>
          <a:p>
            <a:pPr marL="0" indent="0">
              <a:buNone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	u popisu literature – potrebno je navesti sve autore.</a:t>
            </a:r>
          </a:p>
          <a:p>
            <a:pPr marL="0" indent="0">
              <a:buNone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	Babić, M., </a:t>
            </a:r>
            <a:r>
              <a:rPr lang="hr-HR" dirty="0" err="1">
                <a:solidFill>
                  <a:schemeClr val="tx1"/>
                </a:solidFill>
                <a:latin typeface="Garamond" panose="02020404030301010803" pitchFamily="18" charset="0"/>
              </a:rPr>
              <a:t>Moguš</a:t>
            </a: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 i </a:t>
            </a:r>
            <a:r>
              <a:rPr lang="hr-HR" dirty="0" err="1">
                <a:solidFill>
                  <a:schemeClr val="tx1"/>
                </a:solidFill>
                <a:latin typeface="Garamond" panose="02020404030301010803" pitchFamily="18" charset="0"/>
              </a:rPr>
              <a:t>Finka</a:t>
            </a: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, G. (2007). </a:t>
            </a:r>
            <a:r>
              <a:rPr lang="hr-HR" dirty="0" err="1">
                <a:solidFill>
                  <a:schemeClr val="tx1"/>
                </a:solidFill>
                <a:latin typeface="Garamond" panose="02020404030301010803" pitchFamily="18" charset="0"/>
              </a:rPr>
              <a:t>Periodization</a:t>
            </a: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hr-HR" dirty="0" err="1">
                <a:solidFill>
                  <a:schemeClr val="tx1"/>
                </a:solidFill>
                <a:latin typeface="Garamond" panose="02020404030301010803" pitchFamily="18" charset="0"/>
              </a:rPr>
              <a:t>training</a:t>
            </a: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. </a:t>
            </a:r>
            <a:r>
              <a:rPr lang="hr-HR" i="1" dirty="0">
                <a:solidFill>
                  <a:schemeClr val="tx1"/>
                </a:solidFill>
                <a:latin typeface="Garamond" panose="02020404030301010803" pitchFamily="18" charset="0"/>
              </a:rPr>
              <a:t>Kinesiology, 38(2</a:t>
            </a: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), 		164-175.</a:t>
            </a:r>
          </a:p>
        </p:txBody>
      </p:sp>
      <p:sp>
        <p:nvSpPr>
          <p:cNvPr id="3" name="Pravokutnik 2"/>
          <p:cNvSpPr/>
          <p:nvPr/>
        </p:nvSpPr>
        <p:spPr>
          <a:xfrm>
            <a:off x="335360" y="1720840"/>
            <a:ext cx="10585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/>
          </a:p>
        </p:txBody>
      </p:sp>
      <p:sp>
        <p:nvSpPr>
          <p:cNvPr id="7" name="Pravokutnik 6"/>
          <p:cNvSpPr/>
          <p:nvPr/>
        </p:nvSpPr>
        <p:spPr>
          <a:xfrm>
            <a:off x="2579948" y="1745586"/>
            <a:ext cx="76925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6867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-243408"/>
            <a:ext cx="12192000" cy="1522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>
                <a:latin typeface="Garamond" panose="02020404030301010803" pitchFamily="18" charset="0"/>
              </a:rPr>
              <a:t>Navođenje literature - APA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623392" y="1828799"/>
            <a:ext cx="10044608" cy="4572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>
                <a:solidFill>
                  <a:schemeClr val="tx1"/>
                </a:solidFill>
                <a:latin typeface="Garamond" panose="02020404030301010803" pitchFamily="18" charset="0"/>
              </a:rPr>
              <a:t>Pregled navođenja izvora u bibliografiji (na kraju rada)</a:t>
            </a:r>
            <a:endParaRPr lang="hr-HR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Članci s 6, 7 ili više autora</a:t>
            </a:r>
          </a:p>
          <a:p>
            <a:pPr marL="0" indent="0">
              <a:buNone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	u popisu literature – do 7 autora navode se svi autori</a:t>
            </a:r>
          </a:p>
          <a:p>
            <a:pPr marL="0" indent="0">
              <a:buNone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	ako je više od 7 autora, navode se prvih šest autora pa se stavljaju tri točke 	pa posljednji autor</a:t>
            </a:r>
          </a:p>
          <a:p>
            <a:pPr marL="0" indent="0">
              <a:buNone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	Horvat, I., Babić, V., </a:t>
            </a:r>
            <a:r>
              <a:rPr lang="hr-HR" dirty="0" err="1">
                <a:solidFill>
                  <a:schemeClr val="tx1"/>
                </a:solidFill>
                <a:latin typeface="Garamond" panose="02020404030301010803" pitchFamily="18" charset="0"/>
              </a:rPr>
              <a:t>Penava</a:t>
            </a: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, G., </a:t>
            </a:r>
            <a:r>
              <a:rPr lang="hr-HR" dirty="0" err="1">
                <a:solidFill>
                  <a:schemeClr val="tx1"/>
                </a:solidFill>
                <a:latin typeface="Garamond" panose="02020404030301010803" pitchFamily="18" charset="0"/>
              </a:rPr>
              <a:t>Finka</a:t>
            </a: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, A., Milanović, M., </a:t>
            </a:r>
            <a:r>
              <a:rPr lang="hr-HR" dirty="0" err="1">
                <a:solidFill>
                  <a:schemeClr val="tx1"/>
                </a:solidFill>
                <a:latin typeface="Garamond" panose="02020404030301010803" pitchFamily="18" charset="0"/>
              </a:rPr>
              <a:t>Vakula</a:t>
            </a: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, R., … 		</a:t>
            </a:r>
            <a:r>
              <a:rPr lang="hr-HR" dirty="0" err="1">
                <a:solidFill>
                  <a:schemeClr val="tx1"/>
                </a:solidFill>
                <a:latin typeface="Garamond" panose="02020404030301010803" pitchFamily="18" charset="0"/>
              </a:rPr>
              <a:t>Botros</a:t>
            </a: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, N. (2004). Utjecaj tjelesnog vježbanja na zdravlje djece. 		</a:t>
            </a:r>
            <a:r>
              <a:rPr lang="hr-HR" i="1" dirty="0">
                <a:solidFill>
                  <a:schemeClr val="tx1"/>
                </a:solidFill>
                <a:latin typeface="Garamond" panose="02020404030301010803" pitchFamily="18" charset="0"/>
              </a:rPr>
              <a:t>Kinesiology, 38(2</a:t>
            </a: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), 164-175. </a:t>
            </a:r>
          </a:p>
          <a:p>
            <a:pPr marL="0" indent="0">
              <a:buNone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Rad s puno autora; doi:10.1038/s41586-019-1171-x</a:t>
            </a:r>
          </a:p>
        </p:txBody>
      </p:sp>
      <p:sp>
        <p:nvSpPr>
          <p:cNvPr id="3" name="Pravokutnik 2"/>
          <p:cNvSpPr/>
          <p:nvPr/>
        </p:nvSpPr>
        <p:spPr>
          <a:xfrm>
            <a:off x="335360" y="1720840"/>
            <a:ext cx="10585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/>
          </a:p>
        </p:txBody>
      </p:sp>
      <p:sp>
        <p:nvSpPr>
          <p:cNvPr id="7" name="Pravokutnik 6"/>
          <p:cNvSpPr/>
          <p:nvPr/>
        </p:nvSpPr>
        <p:spPr>
          <a:xfrm>
            <a:off x="2579948" y="1745586"/>
            <a:ext cx="76925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7490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-243408"/>
            <a:ext cx="12192000" cy="1522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>
                <a:latin typeface="Garamond" panose="02020404030301010803" pitchFamily="18" charset="0"/>
              </a:rPr>
              <a:t>Navođenje literature - APA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623392" y="1828799"/>
            <a:ext cx="10044608" cy="4572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>
                <a:solidFill>
                  <a:schemeClr val="tx1"/>
                </a:solidFill>
                <a:latin typeface="Garamond" panose="02020404030301010803" pitchFamily="18" charset="0"/>
              </a:rPr>
              <a:t>Pregled navođenja izvora u bibliografiji (na kraju rada)</a:t>
            </a:r>
          </a:p>
          <a:p>
            <a:pPr marL="0" indent="0">
              <a:buNone/>
            </a:pPr>
            <a:endParaRPr lang="hr-HR" b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hr-HR" b="1" dirty="0">
                <a:solidFill>
                  <a:schemeClr val="tx1"/>
                </a:solidFill>
                <a:latin typeface="Garamond" panose="02020404030301010803" pitchFamily="18" charset="0"/>
              </a:rPr>
              <a:t>Dva ili više rada istog autora</a:t>
            </a:r>
          </a:p>
          <a:p>
            <a:pPr marL="0" indent="0">
              <a:buNone/>
            </a:pPr>
            <a:r>
              <a:rPr lang="da-DK" dirty="0">
                <a:solidFill>
                  <a:schemeClr val="tx1"/>
                </a:solidFill>
                <a:latin typeface="Garamond" panose="02020404030301010803" pitchFamily="18" charset="0"/>
              </a:rPr>
              <a:t>Berndt, T. J. (1981).</a:t>
            </a:r>
          </a:p>
          <a:p>
            <a:pPr marL="0" indent="0">
              <a:buNone/>
            </a:pPr>
            <a:r>
              <a:rPr lang="da-DK" dirty="0">
                <a:solidFill>
                  <a:schemeClr val="tx1"/>
                </a:solidFill>
                <a:latin typeface="Garamond" panose="02020404030301010803" pitchFamily="18" charset="0"/>
              </a:rPr>
              <a:t>Berndt, T. J. (1999).</a:t>
            </a:r>
            <a:endParaRPr lang="hr-HR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335360" y="1720840"/>
            <a:ext cx="10585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/>
          </a:p>
        </p:txBody>
      </p:sp>
      <p:sp>
        <p:nvSpPr>
          <p:cNvPr id="7" name="Pravokutnik 6"/>
          <p:cNvSpPr/>
          <p:nvPr/>
        </p:nvSpPr>
        <p:spPr>
          <a:xfrm>
            <a:off x="2579948" y="1745586"/>
            <a:ext cx="76925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6178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-243408"/>
            <a:ext cx="12192000" cy="1522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>
                <a:latin typeface="Garamond" panose="02020404030301010803" pitchFamily="18" charset="0"/>
              </a:rPr>
              <a:t>Navođenje literature - APA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>
                <a:solidFill>
                  <a:schemeClr val="tx1"/>
                </a:solidFill>
                <a:latin typeface="Garamond" panose="02020404030301010803" pitchFamily="18" charset="0"/>
              </a:rPr>
              <a:t>Dva ili više rada istog autora u istoj godini</a:t>
            </a: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Berndt, T. J. (1981a). Age changes and changes over time in prosocial intentions and behavior between friends. </a:t>
            </a:r>
            <a:r>
              <a:rPr lang="en-US" i="1" dirty="0">
                <a:solidFill>
                  <a:schemeClr val="tx1"/>
                </a:solidFill>
                <a:latin typeface="Garamond" panose="02020404030301010803" pitchFamily="18" charset="0"/>
              </a:rPr>
              <a:t>Developmental Psychology, 17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, 408-416.</a:t>
            </a:r>
          </a:p>
          <a:p>
            <a:pPr marL="0" indent="0">
              <a:buNone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				abecedno; prema prvom slovu naslova</a:t>
            </a:r>
            <a:endParaRPr lang="en-US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Berndt, T. J. (1981b). Effects of friendship on prosocial intentions and behavior. </a:t>
            </a:r>
            <a:r>
              <a:rPr lang="en-US" i="1" dirty="0">
                <a:solidFill>
                  <a:schemeClr val="tx1"/>
                </a:solidFill>
                <a:latin typeface="Garamond" panose="02020404030301010803" pitchFamily="18" charset="0"/>
              </a:rPr>
              <a:t>Child Development, 52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, 636-643.</a:t>
            </a:r>
            <a:endParaRPr lang="hr-H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335360" y="1720840"/>
            <a:ext cx="10585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/>
          </a:p>
        </p:txBody>
      </p:sp>
      <p:sp>
        <p:nvSpPr>
          <p:cNvPr id="7" name="Pravokutnik 6"/>
          <p:cNvSpPr/>
          <p:nvPr/>
        </p:nvSpPr>
        <p:spPr>
          <a:xfrm>
            <a:off x="2579948" y="1745586"/>
            <a:ext cx="76925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665CF27-CCA1-4A52-B358-907EE0A9D19E}"/>
              </a:ext>
            </a:extLst>
          </p:cNvPr>
          <p:cNvSpPr/>
          <p:nvPr/>
        </p:nvSpPr>
        <p:spPr>
          <a:xfrm>
            <a:off x="4007768" y="2924944"/>
            <a:ext cx="360040" cy="50405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AC59A9-B280-408D-A124-BCBA17F4E32B}"/>
              </a:ext>
            </a:extLst>
          </p:cNvPr>
          <p:cNvSpPr/>
          <p:nvPr/>
        </p:nvSpPr>
        <p:spPr>
          <a:xfrm>
            <a:off x="4007768" y="4725144"/>
            <a:ext cx="432048" cy="5040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2DF6FF0-FCB9-46A9-9C0D-0BD8CF91B83D}"/>
              </a:ext>
            </a:extLst>
          </p:cNvPr>
          <p:cNvSpPr/>
          <p:nvPr/>
        </p:nvSpPr>
        <p:spPr>
          <a:xfrm>
            <a:off x="4799856" y="3625404"/>
            <a:ext cx="5076564" cy="97878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169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-243408"/>
            <a:ext cx="12192000" cy="1522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>
                <a:latin typeface="Garamond" panose="02020404030301010803" pitchFamily="18" charset="0"/>
              </a:rPr>
              <a:t>Navođenje literature - APA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623392" y="1828799"/>
            <a:ext cx="10044608" cy="4572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>
                <a:solidFill>
                  <a:schemeClr val="tx1"/>
                </a:solidFill>
                <a:latin typeface="Garamond" panose="02020404030301010803" pitchFamily="18" charset="0"/>
              </a:rPr>
              <a:t>Pregled navođenja izvora u bibliografiji (na kraju rada)</a:t>
            </a: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Kad se ime autora pojavljuje i kao jedini autor, i kao prvi autor kod grupe autora, prvo se navode izvori gdje je on jedini autor.</a:t>
            </a:r>
          </a:p>
          <a:p>
            <a:pPr marL="0" indent="0">
              <a:buNone/>
            </a:pP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Alleyne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, R.L. (2001)</a:t>
            </a:r>
          </a:p>
          <a:p>
            <a:pPr marL="0" indent="0">
              <a:buNone/>
            </a:pP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Alleyne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, R.L., Evans, A.J. (1999)</a:t>
            </a:r>
          </a:p>
        </p:txBody>
      </p:sp>
      <p:sp>
        <p:nvSpPr>
          <p:cNvPr id="3" name="Pravokutnik 2"/>
          <p:cNvSpPr/>
          <p:nvPr/>
        </p:nvSpPr>
        <p:spPr>
          <a:xfrm>
            <a:off x="335360" y="1720840"/>
            <a:ext cx="10585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/>
          </a:p>
        </p:txBody>
      </p:sp>
      <p:sp>
        <p:nvSpPr>
          <p:cNvPr id="7" name="Pravokutnik 6"/>
          <p:cNvSpPr/>
          <p:nvPr/>
        </p:nvSpPr>
        <p:spPr>
          <a:xfrm>
            <a:off x="2579948" y="1745586"/>
            <a:ext cx="76925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9517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-243408"/>
            <a:ext cx="12192000" cy="1522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>
                <a:latin typeface="Garamond" panose="02020404030301010803" pitchFamily="18" charset="0"/>
              </a:rPr>
              <a:t>Ponovimo!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902" y="0"/>
            <a:ext cx="2029896" cy="1522800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51384" y="1828799"/>
            <a:ext cx="10297144" cy="4572001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Što je na slici?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Što je bibliografija?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Kako se zove portal na kojem su na jednom mjestu</a:t>
            </a:r>
          </a:p>
          <a:p>
            <a:pPr marL="0" indent="0">
              <a:buNone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okupljeni gotovo svi hrvatski znanstveni i stručni </a:t>
            </a:r>
          </a:p>
          <a:p>
            <a:pPr marL="0" indent="0">
              <a:buNone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časopisi?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Kada diplomiram, moj diplomski rad će biti </a:t>
            </a:r>
          </a:p>
          <a:p>
            <a:pPr marL="0" indent="0">
              <a:buNone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pohranjen u....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Što su baze podataka, zašto su nam potrebne? Koje </a:t>
            </a:r>
          </a:p>
          <a:p>
            <a:pPr marL="0" indent="0">
              <a:buNone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su osnovne vrste baze podataka?</a:t>
            </a:r>
          </a:p>
          <a:p>
            <a:pPr>
              <a:buFont typeface="Arial" panose="020B0604020202020204" pitchFamily="34" charset="0"/>
              <a:buChar char="•"/>
            </a:pPr>
            <a:endParaRPr lang="hr-HR" dirty="0">
              <a:latin typeface="Garamond" panose="020204040303010108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7D59F6-DC22-4DE8-9042-BBDDDD019A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8128" y="-891480"/>
            <a:ext cx="5084505" cy="677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4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-243408"/>
            <a:ext cx="12192000" cy="1522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>
                <a:latin typeface="Garamond" panose="02020404030301010803" pitchFamily="18" charset="0"/>
              </a:rPr>
              <a:t>Navođenje literature - APA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335360" y="1828799"/>
            <a:ext cx="10945216" cy="4572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>
                <a:solidFill>
                  <a:schemeClr val="tx1"/>
                </a:solidFill>
                <a:latin typeface="Garamond" panose="02020404030301010803" pitchFamily="18" charset="0"/>
              </a:rPr>
              <a:t>Pregled navođenja izvora u bibliografiji (na kraju rada)</a:t>
            </a:r>
            <a:endParaRPr lang="hr-HR" b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Više autora, isti prvi autor – izvori se uređuju prema abecedi drugog, odnosno trećeg autora</a:t>
            </a:r>
          </a:p>
          <a:p>
            <a:pPr marL="0" indent="0">
              <a:buNone/>
            </a:pPr>
            <a:r>
              <a:rPr lang="hr-HR" dirty="0" err="1">
                <a:solidFill>
                  <a:schemeClr val="tx1"/>
                </a:solidFill>
                <a:latin typeface="Garamond" panose="02020404030301010803" pitchFamily="18" charset="0"/>
              </a:rPr>
              <a:t>Boockvar</a:t>
            </a: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, K.S., </a:t>
            </a:r>
            <a:r>
              <a:rPr lang="hr-HR" dirty="0" err="1">
                <a:solidFill>
                  <a:schemeClr val="tx1"/>
                </a:solidFill>
                <a:latin typeface="Garamond" panose="02020404030301010803" pitchFamily="18" charset="0"/>
              </a:rPr>
              <a:t>Burack</a:t>
            </a: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, O.R. (2007)</a:t>
            </a:r>
          </a:p>
          <a:p>
            <a:pPr marL="0" indent="0">
              <a:buNone/>
            </a:pPr>
            <a:r>
              <a:rPr lang="hr-HR" dirty="0" err="1">
                <a:solidFill>
                  <a:schemeClr val="tx1"/>
                </a:solidFill>
                <a:latin typeface="Garamond" panose="02020404030301010803" pitchFamily="18" charset="0"/>
              </a:rPr>
              <a:t>Boockvar</a:t>
            </a: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, K.S., </a:t>
            </a:r>
            <a:r>
              <a:rPr lang="hr-HR" dirty="0" err="1">
                <a:solidFill>
                  <a:schemeClr val="tx1"/>
                </a:solidFill>
                <a:latin typeface="Garamond" panose="02020404030301010803" pitchFamily="18" charset="0"/>
              </a:rPr>
              <a:t>Carlson</a:t>
            </a: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hr-HR" dirty="0" err="1">
                <a:solidFill>
                  <a:schemeClr val="tx1"/>
                </a:solidFill>
                <a:latin typeface="Garamond" panose="02020404030301010803" pitchFamily="18" charset="0"/>
              </a:rPr>
              <a:t>LaCorte</a:t>
            </a: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, H., </a:t>
            </a:r>
            <a:r>
              <a:rPr lang="hr-HR" dirty="0" err="1">
                <a:solidFill>
                  <a:schemeClr val="tx1"/>
                </a:solidFill>
                <a:latin typeface="Garamond" panose="02020404030301010803" pitchFamily="18" charset="0"/>
              </a:rPr>
              <a:t>Giambianco</a:t>
            </a: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, V. (2006).</a:t>
            </a:r>
          </a:p>
        </p:txBody>
      </p:sp>
      <p:sp>
        <p:nvSpPr>
          <p:cNvPr id="3" name="Pravokutnik 2"/>
          <p:cNvSpPr/>
          <p:nvPr/>
        </p:nvSpPr>
        <p:spPr>
          <a:xfrm>
            <a:off x="335360" y="1720840"/>
            <a:ext cx="10585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/>
          </a:p>
        </p:txBody>
      </p:sp>
      <p:sp>
        <p:nvSpPr>
          <p:cNvPr id="7" name="Pravokutnik 6"/>
          <p:cNvSpPr/>
          <p:nvPr/>
        </p:nvSpPr>
        <p:spPr>
          <a:xfrm>
            <a:off x="2579948" y="1745586"/>
            <a:ext cx="76925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3414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-243408"/>
            <a:ext cx="12192000" cy="1522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>
                <a:latin typeface="Garamond" panose="02020404030301010803" pitchFamily="18" charset="0"/>
              </a:rPr>
              <a:t>Organizacija informacija i referenci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07368" y="1622021"/>
            <a:ext cx="10260632" cy="477878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Današnji časopisi na Internetu – mogućnost dijeljenja na društvenim mrežama, slanje reference putem maila, </a:t>
            </a:r>
            <a:r>
              <a:rPr lang="hr-HR" i="1" dirty="0">
                <a:solidFill>
                  <a:schemeClr val="tx1"/>
                </a:solidFill>
                <a:latin typeface="Garamond" panose="02020404030301010803" pitchFamily="18" charset="0"/>
              </a:rPr>
              <a:t>e-mail alerts</a:t>
            </a: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, </a:t>
            </a:r>
            <a:r>
              <a:rPr lang="hr-HR" i="1" dirty="0">
                <a:solidFill>
                  <a:schemeClr val="tx1"/>
                </a:solidFill>
                <a:latin typeface="Garamond" panose="02020404030301010803" pitchFamily="18" charset="0"/>
              </a:rPr>
              <a:t>interactive</a:t>
            </a: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 pdf, preuzimanje uređene reference putem softvera </a:t>
            </a: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  <a:hlinkClick r:id="rId3"/>
              </a:rPr>
              <a:t>https://journals.humankinetics.com/doi/pdf/10.1123/ijsnem.2017-0183</a:t>
            </a:r>
            <a:endParaRPr lang="hr-HR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b="1" dirty="0">
              <a:solidFill>
                <a:srgbClr val="7030A0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8488" y="0"/>
            <a:ext cx="1708310" cy="128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9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-243408"/>
            <a:ext cx="12192000" cy="1522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>
                <a:latin typeface="Garamond" panose="02020404030301010803" pitchFamily="18" charset="0"/>
              </a:rPr>
              <a:t>Organizacija informacija i referenci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07368" y="1622021"/>
            <a:ext cx="10260632" cy="477878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Hrčak – citiraj</a:t>
            </a:r>
          </a:p>
          <a:p>
            <a:pPr>
              <a:buFont typeface="Arial" panose="020B0604020202020204" pitchFamily="34" charset="0"/>
              <a:buChar char="•"/>
            </a:pPr>
            <a:endParaRPr lang="hr-HR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b="1" dirty="0">
              <a:solidFill>
                <a:srgbClr val="7030A0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8488" y="0"/>
            <a:ext cx="1708310" cy="1281551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9FD1F016-C293-4795-8B2A-E6920BE7A6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51" y="2164019"/>
            <a:ext cx="6567936" cy="3694783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6A3AFD2F-93A2-4AC0-A1C1-BF87C0F444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99555"/>
            <a:ext cx="5570703" cy="4023709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5F1B077E-0342-45D1-807F-BC340854AC9E}"/>
              </a:ext>
            </a:extLst>
          </p:cNvPr>
          <p:cNvSpPr/>
          <p:nvPr/>
        </p:nvSpPr>
        <p:spPr>
          <a:xfrm>
            <a:off x="5159896" y="3284984"/>
            <a:ext cx="720080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919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-243408"/>
            <a:ext cx="12192000" cy="1522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>
                <a:latin typeface="Garamond" panose="02020404030301010803" pitchFamily="18" charset="0"/>
              </a:rPr>
              <a:t>Organizacija informacija i referenci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07368" y="1622021"/>
            <a:ext cx="10260632" cy="47787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hr-HR" b="1" dirty="0">
              <a:solidFill>
                <a:srgbClr val="7030A0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8488" y="0"/>
            <a:ext cx="1708310" cy="1281551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4F87B7-F13F-4CEF-8643-21A02FD289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1540312"/>
            <a:ext cx="8933166" cy="477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05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-243408"/>
            <a:ext cx="12192000" cy="1522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>
                <a:latin typeface="Garamond" panose="02020404030301010803" pitchFamily="18" charset="0"/>
              </a:rPr>
              <a:t>Programi za uređivanje referenci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335360" y="1828799"/>
            <a:ext cx="10945216" cy="4572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Mendeley – free reference manager &amp; citation generator, besplatni program za upravljanje referencama, ali i djeluje kao društvena mreža. </a:t>
            </a:r>
          </a:p>
        </p:txBody>
      </p:sp>
      <p:sp>
        <p:nvSpPr>
          <p:cNvPr id="3" name="Pravokutnik 2"/>
          <p:cNvSpPr/>
          <p:nvPr/>
        </p:nvSpPr>
        <p:spPr>
          <a:xfrm>
            <a:off x="335360" y="1720840"/>
            <a:ext cx="10585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/>
          </a:p>
        </p:txBody>
      </p:sp>
      <p:sp>
        <p:nvSpPr>
          <p:cNvPr id="7" name="Pravokutnik 6"/>
          <p:cNvSpPr/>
          <p:nvPr/>
        </p:nvSpPr>
        <p:spPr>
          <a:xfrm>
            <a:off x="2579948" y="1745586"/>
            <a:ext cx="76925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2044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-243408"/>
            <a:ext cx="12192000" cy="1522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>
                <a:latin typeface="Garamond" panose="02020404030301010803" pitchFamily="18" charset="0"/>
              </a:rPr>
              <a:t>Programi za uređivanje referenci - Mendeley</a:t>
            </a:r>
          </a:p>
        </p:txBody>
      </p:sp>
      <p:sp>
        <p:nvSpPr>
          <p:cNvPr id="3" name="Pravokutnik 2"/>
          <p:cNvSpPr/>
          <p:nvPr/>
        </p:nvSpPr>
        <p:spPr>
          <a:xfrm>
            <a:off x="335360" y="1720840"/>
            <a:ext cx="10585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/>
          </a:p>
        </p:txBody>
      </p:sp>
      <p:sp>
        <p:nvSpPr>
          <p:cNvPr id="7" name="Pravokutnik 6"/>
          <p:cNvSpPr/>
          <p:nvPr/>
        </p:nvSpPr>
        <p:spPr>
          <a:xfrm>
            <a:off x="2579948" y="1745586"/>
            <a:ext cx="76925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CE9FB4A-DBF6-4632-BB49-A232DF55D5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525" y="2895430"/>
            <a:ext cx="2962688" cy="243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4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-243408"/>
            <a:ext cx="12192000" cy="1522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>
                <a:latin typeface="Garamond" panose="02020404030301010803" pitchFamily="18" charset="0"/>
              </a:rPr>
              <a:t>Organizacija informacija - Mendeley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07368" y="1622021"/>
            <a:ext cx="10260632" cy="477878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i="1" dirty="0">
                <a:solidFill>
                  <a:schemeClr val="tx1"/>
                </a:solidFill>
                <a:latin typeface="Garamond" panose="02020404030301010803" pitchFamily="18" charset="0"/>
              </a:rPr>
              <a:t>citation plugin – </a:t>
            </a: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za 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Microsoft Word </a:t>
            </a:r>
            <a:endParaRPr lang="hr-HR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b="1" dirty="0">
                <a:solidFill>
                  <a:schemeClr val="tx1"/>
                </a:solidFill>
                <a:latin typeface="Garamond" panose="02020404030301010803" pitchFamily="18" charset="0"/>
              </a:rPr>
              <a:t>Stvaranje i organizacija knjižnice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 unos dokumenata ili mape s računala, iz drugih programa za upravljanje referencama.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Web Importer – unos referenci s otvorene web stranice, i unos web stranice. Časopisi kao i baze podataka imaju mogućnost eksportiranja referenci u Mendeley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Organizacija: stvaranje foldera, posljednji dodani dokumenti, pretraživanje prema autoru, autorovim ključnim riječima i publikaciji, dodavanje i pretraživanje prema tagovima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Više otvorenih pdf-ova, anotiranje, isticanje teksta, </a:t>
            </a:r>
            <a:r>
              <a:rPr lang="hr-HR" i="1" dirty="0">
                <a:solidFill>
                  <a:schemeClr val="tx1"/>
                </a:solidFill>
                <a:latin typeface="Garamond" panose="02020404030301010803" pitchFamily="18" charset="0"/>
              </a:rPr>
              <a:t>sticky notes</a:t>
            </a:r>
          </a:p>
          <a:p>
            <a:pPr>
              <a:buFont typeface="Arial" panose="020B0604020202020204" pitchFamily="34" charset="0"/>
              <a:buChar char="•"/>
            </a:pPr>
            <a:endParaRPr lang="hr-HR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8488" y="0"/>
            <a:ext cx="1708310" cy="128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41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-243408"/>
            <a:ext cx="12192000" cy="1522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>
                <a:latin typeface="Garamond" panose="02020404030301010803" pitchFamily="18" charset="0"/>
              </a:rPr>
              <a:t>Literatura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479376" y="1622021"/>
            <a:ext cx="10188624" cy="4778780"/>
          </a:xfrm>
        </p:spPr>
        <p:txBody>
          <a:bodyPr>
            <a:normAutofit/>
          </a:bodyPr>
          <a:lstStyle/>
          <a:p>
            <a:pPr marL="0" indent="-457200">
              <a:buNone/>
            </a:pPr>
            <a:r>
              <a:rPr lang="hr-HR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American </a:t>
            </a:r>
            <a:r>
              <a:rPr lang="hr-HR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Psychological</a:t>
            </a:r>
            <a:r>
              <a:rPr lang="hr-HR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hr-HR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Association</a:t>
            </a:r>
            <a:r>
              <a:rPr lang="hr-HR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 (2010). </a:t>
            </a:r>
            <a:r>
              <a:rPr lang="en-US" sz="1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Publication manual of the American Psychological Association</a:t>
            </a:r>
            <a:r>
              <a:rPr lang="hr-HR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. Washington, DC: American </a:t>
            </a:r>
            <a:r>
              <a:rPr lang="hr-HR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Psychological</a:t>
            </a:r>
            <a:r>
              <a:rPr lang="hr-HR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hr-HR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Association</a:t>
            </a:r>
            <a:endParaRPr lang="hr-HR" sz="1800" dirty="0">
              <a:solidFill>
                <a:schemeClr val="tx1">
                  <a:lumMod val="95000"/>
                  <a:lumOff val="5000"/>
                </a:schemeClr>
              </a:solidFill>
              <a:latin typeface="Garamond" panose="02020404030301010803" pitchFamily="18" charset="0"/>
            </a:endParaRPr>
          </a:p>
          <a:p>
            <a:pPr marL="0" indent="-457200">
              <a:buNone/>
            </a:pPr>
            <a:r>
              <a:rPr lang="hr-HR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Hebrang Grgić, I. (</a:t>
            </a:r>
            <a:r>
              <a:rPr lang="hr-HR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ur</a:t>
            </a:r>
            <a:r>
              <a:rPr lang="hr-HR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.). (2015). </a:t>
            </a:r>
            <a:r>
              <a:rPr lang="hr-HR" sz="1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Hrvatski znanstveni časopisi</a:t>
            </a:r>
            <a:r>
              <a:rPr lang="hr-HR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. Zagreb: Školska knjiga.</a:t>
            </a:r>
          </a:p>
          <a:p>
            <a:pPr marL="0" indent="-457200">
              <a:buNone/>
            </a:pPr>
            <a:r>
              <a:rPr lang="hr-HR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Hebrang Grgić, I., Ivanjko, T., Melinščak Zlodi, I., Mučnjak, D. (2018). </a:t>
            </a:r>
            <a:r>
              <a:rPr lang="hr-HR" sz="1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Citiranje u digitalnom okruženju: priručnik</a:t>
            </a:r>
            <a:r>
              <a:rPr lang="hr-HR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. Zagreb: </a:t>
            </a:r>
            <a:r>
              <a:rPr lang="sv-SE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Hrvatska akademska i istraživačka mreža – CARNET</a:t>
            </a:r>
            <a:r>
              <a:rPr lang="hr-HR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. Dostupno na </a:t>
            </a:r>
            <a:r>
              <a:rPr lang="hr-HR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  <a:hlinkClick r:id="rId3"/>
              </a:rPr>
              <a:t>https://pilot.e-skole.hr/wp-content/uploads/2018/03/Prirucnik_Citiranje-u-digitalnom-okruzenju-1.pdf</a:t>
            </a:r>
            <a:endParaRPr lang="hr-HR" sz="1800" dirty="0">
              <a:solidFill>
                <a:schemeClr val="tx1">
                  <a:lumMod val="95000"/>
                  <a:lumOff val="5000"/>
                </a:schemeClr>
              </a:solidFill>
              <a:latin typeface="Garamond" panose="02020404030301010803" pitchFamily="18" charset="0"/>
            </a:endParaRPr>
          </a:p>
          <a:p>
            <a:pPr marL="0" indent="-457200">
              <a:buNone/>
            </a:pPr>
            <a:r>
              <a:rPr lang="hr-HR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Pažur, I. (2012). Iz </a:t>
            </a:r>
            <a:r>
              <a:rPr lang="hr-HR" sz="180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naših knjižnica, </a:t>
            </a:r>
            <a:r>
              <a:rPr lang="hr-HR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Danko Škare (ur.) MENDELEY - kompas za snalaženje u moru znanstvenih radova. </a:t>
            </a:r>
            <a:r>
              <a:rPr lang="hr-HR" sz="1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Kemija u industriji, 61 </a:t>
            </a:r>
            <a:r>
              <a:rPr lang="hr-HR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(4), 238-241. Preuzeto s https://hrcak.srce.hr/79560</a:t>
            </a:r>
          </a:p>
        </p:txBody>
      </p:sp>
      <p:sp>
        <p:nvSpPr>
          <p:cNvPr id="3" name="Pravokutnik 2"/>
          <p:cNvSpPr/>
          <p:nvPr/>
        </p:nvSpPr>
        <p:spPr>
          <a:xfrm>
            <a:off x="335360" y="1720840"/>
            <a:ext cx="10585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/>
          </a:p>
        </p:txBody>
      </p:sp>
      <p:sp>
        <p:nvSpPr>
          <p:cNvPr id="7" name="Pravokutnik 6"/>
          <p:cNvSpPr/>
          <p:nvPr/>
        </p:nvSpPr>
        <p:spPr>
          <a:xfrm>
            <a:off x="2579948" y="1745586"/>
            <a:ext cx="76925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8867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-243408"/>
            <a:ext cx="12192000" cy="1522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b="1" dirty="0">
                <a:latin typeface="Garamond" panose="02020404030301010803" pitchFamily="18" charset="0"/>
              </a:rPr>
              <a:t>Citiranje i parafraziranje – zašto je važno?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9376" y="1522801"/>
            <a:ext cx="10369152" cy="48780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Teške povrede znanstvene čestitosti</a:t>
            </a:r>
          </a:p>
          <a:p>
            <a:pPr marL="0" lvl="0" indent="0" algn="ctr">
              <a:lnSpc>
                <a:spcPct val="100000"/>
              </a:lnSpc>
              <a:spcBef>
                <a:spcPct val="20000"/>
              </a:spcBef>
              <a:buSzTx/>
              <a:buNone/>
            </a:pPr>
            <a:r>
              <a:rPr lang="hr-HR" b="1" dirty="0">
                <a:solidFill>
                  <a:prstClr val="black"/>
                </a:solidFill>
                <a:latin typeface="Garamond" panose="02020404030301010803" pitchFamily="18" charset="0"/>
              </a:rPr>
              <a:t>F</a:t>
            </a:r>
            <a:r>
              <a:rPr lang="hr-HR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hr-HR" i="1" dirty="0">
                <a:solidFill>
                  <a:prstClr val="black"/>
                </a:solidFill>
                <a:latin typeface="Garamond" panose="02020404030301010803" pitchFamily="18" charset="0"/>
              </a:rPr>
              <a:t>falsification</a:t>
            </a:r>
          </a:p>
          <a:p>
            <a:pPr marL="0" lvl="0" indent="0" algn="ctr">
              <a:lnSpc>
                <a:spcPct val="100000"/>
              </a:lnSpc>
              <a:spcBef>
                <a:spcPct val="20000"/>
              </a:spcBef>
              <a:buSzTx/>
              <a:buNone/>
            </a:pPr>
            <a:r>
              <a:rPr lang="hr-HR" b="1" dirty="0">
                <a:solidFill>
                  <a:prstClr val="black"/>
                </a:solidFill>
                <a:latin typeface="Garamond" panose="02020404030301010803" pitchFamily="18" charset="0"/>
              </a:rPr>
              <a:t>F</a:t>
            </a:r>
            <a:r>
              <a:rPr lang="hr-HR" i="1" dirty="0">
                <a:solidFill>
                  <a:prstClr val="black"/>
                </a:solidFill>
                <a:latin typeface="Garamond" panose="02020404030301010803" pitchFamily="18" charset="0"/>
              </a:rPr>
              <a:t> fabrication</a:t>
            </a:r>
          </a:p>
          <a:p>
            <a:pPr marL="0" lvl="0" indent="0" algn="ctr">
              <a:lnSpc>
                <a:spcPct val="100000"/>
              </a:lnSpc>
              <a:spcBef>
                <a:spcPct val="20000"/>
              </a:spcBef>
              <a:buSzTx/>
              <a:buNone/>
            </a:pPr>
            <a:r>
              <a:rPr lang="hr-HR" b="1" dirty="0">
                <a:solidFill>
                  <a:prstClr val="black"/>
                </a:solidFill>
                <a:latin typeface="Garamond" panose="02020404030301010803" pitchFamily="18" charset="0"/>
              </a:rPr>
              <a:t>P</a:t>
            </a:r>
            <a:r>
              <a:rPr lang="hr-HR" i="1" dirty="0">
                <a:solidFill>
                  <a:prstClr val="black"/>
                </a:solidFill>
                <a:latin typeface="Garamond" panose="02020404030301010803" pitchFamily="18" charset="0"/>
              </a:rPr>
              <a:t> plagiarism </a:t>
            </a:r>
            <a:endParaRPr lang="hr-HR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Izbjegavanje optužbi za plagiranje: plagiranje je neovlašteno preuzimanje autorskog djela bez navođenja izvora radi prikazivanja preuzetog kao vlastitog djela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Plagiranje; povreda prema kolegama znanstvenicima, a ne prema samoj znanosti</a:t>
            </a:r>
          </a:p>
          <a:p>
            <a:pPr>
              <a:buFont typeface="Arial" panose="020B0604020202020204" pitchFamily="34" charset="0"/>
              <a:buChar char="•"/>
            </a:pPr>
            <a:endParaRPr lang="hr-HR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endParaRPr lang="hr-HR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endParaRPr lang="hr-H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46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-243408"/>
            <a:ext cx="12192000" cy="1522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b="1" dirty="0">
                <a:latin typeface="Garamond" panose="02020404030301010803" pitchFamily="18" charset="0"/>
              </a:rPr>
              <a:t>Citiranje i parafraziranje – zašto je važno?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9376" y="1522801"/>
            <a:ext cx="10369152" cy="487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Teški oblici plagiranja (eng. </a:t>
            </a:r>
            <a:r>
              <a:rPr lang="hr-HR" i="1" dirty="0">
                <a:solidFill>
                  <a:schemeClr val="tx1"/>
                </a:solidFill>
                <a:latin typeface="Garamond" panose="02020404030301010803" pitchFamily="18" charset="0"/>
              </a:rPr>
              <a:t>major, blatant plagiarism</a:t>
            </a: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Preuzimanje većine ili cijelog rada, slike ili rezultata drugog autora bez navođenja izvora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Neovlašteni prijevod teksta rada ili knjige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Kolažno plagiranje (eng. </a:t>
            </a:r>
            <a:r>
              <a:rPr lang="hr-HR" i="1" dirty="0">
                <a:solidFill>
                  <a:schemeClr val="tx1"/>
                </a:solidFill>
                <a:latin typeface="Garamond" panose="02020404030301010803" pitchFamily="18" charset="0"/>
              </a:rPr>
              <a:t>patchwork plagiarism, mosaic writing</a:t>
            </a: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); radovi sastavljeni od manjih dijelova</a:t>
            </a: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14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-243408"/>
            <a:ext cx="12192000" cy="1522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b="1" dirty="0">
                <a:latin typeface="Garamond" panose="02020404030301010803" pitchFamily="18" charset="0"/>
              </a:rPr>
              <a:t>Citiranje i parafraziranje – zašto je važno?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9376" y="1522801"/>
            <a:ext cx="10369152" cy="487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Lakši oblici plagiranja (eng. </a:t>
            </a:r>
            <a:r>
              <a:rPr lang="hr-HR" i="1" dirty="0">
                <a:solidFill>
                  <a:schemeClr val="tx1"/>
                </a:solidFill>
                <a:latin typeface="Garamond" panose="02020404030301010803" pitchFamily="18" charset="0"/>
              </a:rPr>
              <a:t>Minor plagiarism</a:t>
            </a: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Preuzimanje manjeg dijela teksta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Lažno parafraziranje; doslovno preuzimanje teksta, bez naznake da je riječ o preuzetom tekstu (navodnici, odvojena cjelina), bez obzira što autor citira izvor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Ozbiljnost plagiranja; važnost mjesta preuzetog teksta. Urednici toleriraju kada je riječ o </a:t>
            </a:r>
            <a:r>
              <a:rPr lang="hr-HR" i="1" dirty="0">
                <a:solidFill>
                  <a:schemeClr val="tx1"/>
                </a:solidFill>
                <a:latin typeface="Garamond" panose="02020404030301010803" pitchFamily="18" charset="0"/>
              </a:rPr>
              <a:t>Materijalima i metodama</a:t>
            </a: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, ali ne u ostalom dijelu, posebno kod </a:t>
            </a:r>
            <a:r>
              <a:rPr lang="hr-HR" i="1" dirty="0">
                <a:solidFill>
                  <a:schemeClr val="tx1"/>
                </a:solidFill>
                <a:latin typeface="Garamond" panose="02020404030301010803" pitchFamily="18" charset="0"/>
              </a:rPr>
              <a:t>Rasprave</a:t>
            </a:r>
          </a:p>
        </p:txBody>
      </p:sp>
    </p:spTree>
    <p:extLst>
      <p:ext uri="{BB962C8B-B14F-4D97-AF65-F5344CB8AC3E}">
        <p14:creationId xmlns:p14="http://schemas.microsoft.com/office/powerpoint/2010/main" val="152405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-243408"/>
            <a:ext cx="12192000" cy="1522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b="1" dirty="0">
                <a:latin typeface="Garamond" panose="02020404030301010803" pitchFamily="18" charset="0"/>
              </a:rPr>
              <a:t>Citiranje i parafraziranje – zašto je važno?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9376" y="1522801"/>
            <a:ext cx="10369152" cy="48780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Odavanje priznanja autoru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Provjera vjerodostojnosti izvora (zašto ne mogu pronaći rad?)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Pronalaženje dodatnih izvora informacija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Pri podupiranju vlastitih tvrdnji, tablice, slike</a:t>
            </a:r>
          </a:p>
          <a:p>
            <a:pPr marL="0" indent="0" algn="ctr">
              <a:buNone/>
            </a:pPr>
            <a:endParaRPr lang="hr-H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86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-243408"/>
            <a:ext cx="12192000" cy="1522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b="1" dirty="0">
                <a:latin typeface="Garamond" panose="02020404030301010803" pitchFamily="18" charset="0"/>
              </a:rPr>
              <a:t>Sustavi citiranja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9376" y="1522801"/>
            <a:ext cx="10369152" cy="48780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način na koji se citirani tekst povezuje s referencijom (bibliografskom bilješkom) koja sadrži potpuni bibliografski podatak o korištenom izvoru.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Tri sustava citiranja:</a:t>
            </a:r>
          </a:p>
          <a:p>
            <a:pPr marL="0" indent="0">
              <a:buNone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1. tekuće bibliografske bilješke</a:t>
            </a:r>
          </a:p>
          <a:p>
            <a:pPr marL="0" indent="0">
              <a:buNone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2. brojčane bibliografske bilješke</a:t>
            </a:r>
          </a:p>
          <a:p>
            <a:pPr marL="0" indent="0">
              <a:buNone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3. bibliografske bilješke koje koriste prvi element i datum.</a:t>
            </a:r>
          </a:p>
        </p:txBody>
      </p:sp>
    </p:spTree>
    <p:extLst>
      <p:ext uri="{BB962C8B-B14F-4D97-AF65-F5344CB8AC3E}">
        <p14:creationId xmlns:p14="http://schemas.microsoft.com/office/powerpoint/2010/main" val="15307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-243408"/>
            <a:ext cx="12192000" cy="1522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b="1" dirty="0">
                <a:latin typeface="Garamond" panose="02020404030301010803" pitchFamily="18" charset="0"/>
              </a:rPr>
              <a:t>Sustavi citiranja – tekuće bibliografske bilješke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9376" y="1522801"/>
            <a:ext cx="10369152" cy="48780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bilješke se navode na istoj stranici na kojoj se i citira izvor.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na kraju citiranog ili parafraziranog teksta stavlja se brojčana oznaka u superskriptu ili u zagradi.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u bilješki ispod crte (fusnoti) na dnu iste stranice uz istu brojčanu oznaku navodi se bibliografska bilješka.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brojčane oznake kreću od brojke jedan i niz se nastavlja kontinuirano, bez ponavljanja brojki (ako se isti izvor spominje više puta u radu, svaki put dobiva novu brojku koja ga povezuje s bilješkom na dnu stranice)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u popisu literature brojke se ne navode – popis bilješki je abecedan.</a:t>
            </a:r>
          </a:p>
        </p:txBody>
      </p:sp>
    </p:spTree>
    <p:extLst>
      <p:ext uri="{BB962C8B-B14F-4D97-AF65-F5344CB8AC3E}">
        <p14:creationId xmlns:p14="http://schemas.microsoft.com/office/powerpoint/2010/main" val="18543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zajn s medicinskim motivom 16 x 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0131_TF02901024_TF02901024" id="{923FD068-A676-40DC-8F19-B84BFFF583CE}" vid="{5BE63787-AA04-4D48-86EF-EABA7A2610E3}"/>
    </a:ext>
  </a:extLst>
</a:theme>
</file>

<file path=ppt/theme/theme2.xml><?xml version="1.0" encoding="utf-8"?>
<a:theme xmlns:a="http://schemas.openxmlformats.org/drawingml/2006/main" name="Tema sustava Offic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2443</TotalTime>
  <Words>2505</Words>
  <Application>Microsoft Office PowerPoint</Application>
  <PresentationFormat>Widescreen</PresentationFormat>
  <Paragraphs>540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Candara</vt:lpstr>
      <vt:lpstr>Franklin Gothic Medium</vt:lpstr>
      <vt:lpstr>Garamond</vt:lpstr>
      <vt:lpstr>Times New Roman</vt:lpstr>
      <vt:lpstr>Dizajn s medicinskim motivom 16 x 9</vt:lpstr>
      <vt:lpstr>2. Citiranje</vt:lpstr>
      <vt:lpstr>Ponovimo!</vt:lpstr>
      <vt:lpstr>Ponovimo!</vt:lpstr>
      <vt:lpstr>Citiranje i parafraziranje – zašto je važno?</vt:lpstr>
      <vt:lpstr>Citiranje i parafraziranje – zašto je važno?</vt:lpstr>
      <vt:lpstr>Citiranje i parafraziranje – zašto je važno?</vt:lpstr>
      <vt:lpstr>Citiranje i parafraziranje – zašto je važno?</vt:lpstr>
      <vt:lpstr>Sustavi citiranja</vt:lpstr>
      <vt:lpstr>Sustavi citiranja – tekuće bibliografske bilješke</vt:lpstr>
      <vt:lpstr>Sustavi citiranja – brojčane bibliografske bilješke</vt:lpstr>
      <vt:lpstr>Sustavi citiranja </vt:lpstr>
      <vt:lpstr>Sustavi citiranja – sustav prvoga elementa i datuma </vt:lpstr>
      <vt:lpstr>Sustavi citiranja </vt:lpstr>
      <vt:lpstr>Sustavi citiranja </vt:lpstr>
      <vt:lpstr>Navođenje literature</vt:lpstr>
      <vt:lpstr>Navođenje literature</vt:lpstr>
      <vt:lpstr>Citiranje i parafraziranje</vt:lpstr>
      <vt:lpstr>Navođenje literature</vt:lpstr>
      <vt:lpstr>Navođenje literature</vt:lpstr>
      <vt:lpstr>Navođenje literature</vt:lpstr>
      <vt:lpstr>Navođenje literature</vt:lpstr>
      <vt:lpstr>Navođenje literature - APA</vt:lpstr>
      <vt:lpstr>Navođenje literature - APA</vt:lpstr>
      <vt:lpstr>Navođenje literature - APA</vt:lpstr>
      <vt:lpstr>Navođenje literature - APA</vt:lpstr>
      <vt:lpstr>Navođenje literature - APA</vt:lpstr>
      <vt:lpstr>Navođenje literature - APA</vt:lpstr>
      <vt:lpstr>Navođenje literature - APA</vt:lpstr>
      <vt:lpstr>Navođenje literature - APA</vt:lpstr>
      <vt:lpstr>Navođenje literature - APA</vt:lpstr>
      <vt:lpstr>Organizacija informacija i referenci</vt:lpstr>
      <vt:lpstr>Organizacija informacija i referenci</vt:lpstr>
      <vt:lpstr>Organizacija informacija i referenci</vt:lpstr>
      <vt:lpstr>Programi za uređivanje referenci</vt:lpstr>
      <vt:lpstr>Programi za uređivanje referenci - Mendeley</vt:lpstr>
      <vt:lpstr>Organizacija informacija - Mendeley</vt:lpstr>
      <vt:lpstr>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METODOLOGIJA KINEZIOLOGIJSKIH ISTRAŽIVANJA</dc:title>
  <dc:creator>Sportsko dijagnostički centar Kineziološkog fakultet</dc:creator>
  <cp:lastModifiedBy>Laptop</cp:lastModifiedBy>
  <cp:revision>151</cp:revision>
  <cp:lastPrinted>2018-12-12T12:26:51Z</cp:lastPrinted>
  <dcterms:created xsi:type="dcterms:W3CDTF">2017-09-15T10:26:21Z</dcterms:created>
  <dcterms:modified xsi:type="dcterms:W3CDTF">2020-03-24T09:04:53Z</dcterms:modified>
</cp:coreProperties>
</file>