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91" r:id="rId3"/>
    <p:sldId id="314" r:id="rId4"/>
    <p:sldId id="356" r:id="rId5"/>
    <p:sldId id="357" r:id="rId6"/>
    <p:sldId id="304" r:id="rId7"/>
    <p:sldId id="292" r:id="rId8"/>
    <p:sldId id="430" r:id="rId9"/>
    <p:sldId id="431" r:id="rId10"/>
    <p:sldId id="421" r:id="rId11"/>
    <p:sldId id="432" r:id="rId12"/>
    <p:sldId id="426" r:id="rId13"/>
    <p:sldId id="427" r:id="rId14"/>
    <p:sldId id="428" r:id="rId15"/>
    <p:sldId id="310" r:id="rId16"/>
    <p:sldId id="305" r:id="rId17"/>
    <p:sldId id="308" r:id="rId18"/>
    <p:sldId id="312" r:id="rId19"/>
    <p:sldId id="306" r:id="rId20"/>
    <p:sldId id="307" r:id="rId21"/>
    <p:sldId id="412" r:id="rId22"/>
    <p:sldId id="411" r:id="rId23"/>
    <p:sldId id="315" r:id="rId24"/>
    <p:sldId id="423" r:id="rId25"/>
    <p:sldId id="422" r:id="rId26"/>
    <p:sldId id="424" r:id="rId27"/>
    <p:sldId id="425" r:id="rId28"/>
    <p:sldId id="433" r:id="rId29"/>
    <p:sldId id="419" r:id="rId30"/>
    <p:sldId id="322" r:id="rId31"/>
    <p:sldId id="323" r:id="rId32"/>
    <p:sldId id="316" r:id="rId33"/>
    <p:sldId id="328" r:id="rId34"/>
    <p:sldId id="331" r:id="rId35"/>
    <p:sldId id="325" r:id="rId36"/>
    <p:sldId id="327" r:id="rId37"/>
    <p:sldId id="332" r:id="rId38"/>
    <p:sldId id="434" r:id="rId39"/>
  </p:sldIdLst>
  <p:sldSz cx="12192000" cy="6858000"/>
  <p:notesSz cx="6858000" cy="9926638"/>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p:cViewPr varScale="1">
        <p:scale>
          <a:sx n="85" d="100"/>
          <a:sy n="85" d="100"/>
        </p:scale>
        <p:origin x="581" y="91"/>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pPr rtl="0"/>
            <a:fld id="{4587640C-4A2B-49C1-B2BD-098C44F9F0AE}" type="datetime1">
              <a:rPr lang="hr-HR" smtClean="0"/>
              <a:t>7.4.2020.</a:t>
            </a:fld>
            <a:endParaRPr lang="hr-HR" dirty="0"/>
          </a:p>
        </p:txBody>
      </p:sp>
      <p:sp>
        <p:nvSpPr>
          <p:cNvPr id="4" name="Rezervirano mjesto za podnožje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pPr rtl="0"/>
            <a:fld id="{9E861E8E-D392-497B-BB21-122DD7C27CF3}" type="slidenum">
              <a:rPr lang="hr-HR" smtClean="0"/>
              <a:t>‹#›</a:t>
            </a:fld>
            <a:endParaRPr lang="hr-H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pPr rtl="0"/>
            <a:fld id="{CF184BF6-1379-45F1-BD4D-63EF78E18F45}" type="datetime1">
              <a:rPr lang="hr-HR" smtClean="0"/>
              <a:t>7.4.2020.</a:t>
            </a:fld>
            <a:endParaRPr lang="hr-HR" dirty="0"/>
          </a:p>
        </p:txBody>
      </p:sp>
      <p:sp>
        <p:nvSpPr>
          <p:cNvPr id="4" name="Rezervirano mjesto za sliku slajd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hr-HR" noProof="0" dirty="0"/>
              <a:t>Uredite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6" name="Rezervirano mjesto za podnožje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pPr rtl="0"/>
            <a:endParaRPr lang="hr-HR" dirty="0"/>
          </a:p>
        </p:txBody>
      </p:sp>
      <p:sp>
        <p:nvSpPr>
          <p:cNvPr id="7" name="Rezervirano mjesto za broj slajd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pPr rtl="0"/>
            <a:fld id="{9555D449-B875-4B8D-8E66-224D27E54C9A}" type="slidenum">
              <a:rPr lang="hr-HR" smtClean="0"/>
              <a:t>‹#›</a:t>
            </a:fld>
            <a:endParaRPr lang="hr-H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a:t>
            </a:fld>
            <a:endParaRPr lang="hr-HR" dirty="0"/>
          </a:p>
        </p:txBody>
      </p:sp>
    </p:spTree>
    <p:extLst>
      <p:ext uri="{BB962C8B-B14F-4D97-AF65-F5344CB8AC3E}">
        <p14:creationId xmlns:p14="http://schemas.microsoft.com/office/powerpoint/2010/main" val="304907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10</a:t>
            </a:fld>
            <a:endParaRPr lang="hr-HR" dirty="0"/>
          </a:p>
        </p:txBody>
      </p:sp>
    </p:spTree>
    <p:extLst>
      <p:ext uri="{BB962C8B-B14F-4D97-AF65-F5344CB8AC3E}">
        <p14:creationId xmlns:p14="http://schemas.microsoft.com/office/powerpoint/2010/main" val="422116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11</a:t>
            </a:fld>
            <a:endParaRPr lang="hr-HR" dirty="0"/>
          </a:p>
        </p:txBody>
      </p:sp>
    </p:spTree>
    <p:extLst>
      <p:ext uri="{BB962C8B-B14F-4D97-AF65-F5344CB8AC3E}">
        <p14:creationId xmlns:p14="http://schemas.microsoft.com/office/powerpoint/2010/main" val="59254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5D449-B875-4B8D-8E66-224D27E54C9A}" type="slidenum">
              <a:rPr kumimoji="0" lang="hr-HR"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hr-HR"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249995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5D449-B875-4B8D-8E66-224D27E54C9A}" type="slidenum">
              <a:rPr kumimoji="0" lang="hr-HR"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hr-HR"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181321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5D449-B875-4B8D-8E66-224D27E54C9A}" type="slidenum">
              <a:rPr kumimoji="0" lang="hr-HR"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hr-HR"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61079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5D449-B875-4B8D-8E66-224D27E54C9A}" type="slidenum">
              <a:rPr kumimoji="0" lang="hr-HR"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hr-HR"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160482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16</a:t>
            </a:fld>
            <a:endParaRPr lang="hr-HR" dirty="0"/>
          </a:p>
        </p:txBody>
      </p:sp>
    </p:spTree>
    <p:extLst>
      <p:ext uri="{BB962C8B-B14F-4D97-AF65-F5344CB8AC3E}">
        <p14:creationId xmlns:p14="http://schemas.microsoft.com/office/powerpoint/2010/main" val="423803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17</a:t>
            </a:fld>
            <a:endParaRPr lang="hr-HR" dirty="0"/>
          </a:p>
        </p:txBody>
      </p:sp>
    </p:spTree>
    <p:extLst>
      <p:ext uri="{BB962C8B-B14F-4D97-AF65-F5344CB8AC3E}">
        <p14:creationId xmlns:p14="http://schemas.microsoft.com/office/powerpoint/2010/main" val="215906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18</a:t>
            </a:fld>
            <a:endParaRPr lang="hr-HR" dirty="0"/>
          </a:p>
        </p:txBody>
      </p:sp>
    </p:spTree>
    <p:extLst>
      <p:ext uri="{BB962C8B-B14F-4D97-AF65-F5344CB8AC3E}">
        <p14:creationId xmlns:p14="http://schemas.microsoft.com/office/powerpoint/2010/main" val="427045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19</a:t>
            </a:fld>
            <a:endParaRPr lang="hr-HR" dirty="0"/>
          </a:p>
        </p:txBody>
      </p:sp>
    </p:spTree>
    <p:extLst>
      <p:ext uri="{BB962C8B-B14F-4D97-AF65-F5344CB8AC3E}">
        <p14:creationId xmlns:p14="http://schemas.microsoft.com/office/powerpoint/2010/main" val="164843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a:t>
            </a:fld>
            <a:endParaRPr lang="hr-HR" dirty="0"/>
          </a:p>
        </p:txBody>
      </p:sp>
    </p:spTree>
    <p:extLst>
      <p:ext uri="{BB962C8B-B14F-4D97-AF65-F5344CB8AC3E}">
        <p14:creationId xmlns:p14="http://schemas.microsoft.com/office/powerpoint/2010/main" val="1121229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20</a:t>
            </a:fld>
            <a:endParaRPr lang="hr-HR" dirty="0"/>
          </a:p>
        </p:txBody>
      </p:sp>
    </p:spTree>
    <p:extLst>
      <p:ext uri="{BB962C8B-B14F-4D97-AF65-F5344CB8AC3E}">
        <p14:creationId xmlns:p14="http://schemas.microsoft.com/office/powerpoint/2010/main" val="24264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21</a:t>
            </a:fld>
            <a:endParaRPr lang="hr-HR" dirty="0"/>
          </a:p>
        </p:txBody>
      </p:sp>
    </p:spTree>
    <p:extLst>
      <p:ext uri="{BB962C8B-B14F-4D97-AF65-F5344CB8AC3E}">
        <p14:creationId xmlns:p14="http://schemas.microsoft.com/office/powerpoint/2010/main" val="2916137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22</a:t>
            </a:fld>
            <a:endParaRPr lang="hr-HR" dirty="0"/>
          </a:p>
        </p:txBody>
      </p:sp>
    </p:spTree>
    <p:extLst>
      <p:ext uri="{BB962C8B-B14F-4D97-AF65-F5344CB8AC3E}">
        <p14:creationId xmlns:p14="http://schemas.microsoft.com/office/powerpoint/2010/main" val="397401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23</a:t>
            </a:fld>
            <a:endParaRPr lang="hr-HR" dirty="0"/>
          </a:p>
        </p:txBody>
      </p:sp>
    </p:spTree>
    <p:extLst>
      <p:ext uri="{BB962C8B-B14F-4D97-AF65-F5344CB8AC3E}">
        <p14:creationId xmlns:p14="http://schemas.microsoft.com/office/powerpoint/2010/main" val="36598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24</a:t>
            </a:fld>
            <a:endParaRPr lang="hr-HR" dirty="0"/>
          </a:p>
        </p:txBody>
      </p:sp>
    </p:spTree>
    <p:extLst>
      <p:ext uri="{BB962C8B-B14F-4D97-AF65-F5344CB8AC3E}">
        <p14:creationId xmlns:p14="http://schemas.microsoft.com/office/powerpoint/2010/main" val="38258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25</a:t>
            </a:fld>
            <a:endParaRPr lang="hr-HR" dirty="0"/>
          </a:p>
        </p:txBody>
      </p:sp>
    </p:spTree>
    <p:extLst>
      <p:ext uri="{BB962C8B-B14F-4D97-AF65-F5344CB8AC3E}">
        <p14:creationId xmlns:p14="http://schemas.microsoft.com/office/powerpoint/2010/main" val="3151766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26</a:t>
            </a:fld>
            <a:endParaRPr lang="hr-HR" dirty="0"/>
          </a:p>
        </p:txBody>
      </p:sp>
    </p:spTree>
    <p:extLst>
      <p:ext uri="{BB962C8B-B14F-4D97-AF65-F5344CB8AC3E}">
        <p14:creationId xmlns:p14="http://schemas.microsoft.com/office/powerpoint/2010/main" val="82554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27</a:t>
            </a:fld>
            <a:endParaRPr lang="hr-HR" dirty="0"/>
          </a:p>
        </p:txBody>
      </p:sp>
    </p:spTree>
    <p:extLst>
      <p:ext uri="{BB962C8B-B14F-4D97-AF65-F5344CB8AC3E}">
        <p14:creationId xmlns:p14="http://schemas.microsoft.com/office/powerpoint/2010/main" val="2731923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28</a:t>
            </a:fld>
            <a:endParaRPr lang="hr-HR" dirty="0"/>
          </a:p>
        </p:txBody>
      </p:sp>
    </p:spTree>
    <p:extLst>
      <p:ext uri="{BB962C8B-B14F-4D97-AF65-F5344CB8AC3E}">
        <p14:creationId xmlns:p14="http://schemas.microsoft.com/office/powerpoint/2010/main" val="143044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29</a:t>
            </a:fld>
            <a:endParaRPr lang="hr-HR" dirty="0"/>
          </a:p>
        </p:txBody>
      </p:sp>
    </p:spTree>
    <p:extLst>
      <p:ext uri="{BB962C8B-B14F-4D97-AF65-F5344CB8AC3E}">
        <p14:creationId xmlns:p14="http://schemas.microsoft.com/office/powerpoint/2010/main" val="208061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a:t>
            </a:fld>
            <a:endParaRPr lang="hr-HR" dirty="0"/>
          </a:p>
        </p:txBody>
      </p:sp>
    </p:spTree>
    <p:extLst>
      <p:ext uri="{BB962C8B-B14F-4D97-AF65-F5344CB8AC3E}">
        <p14:creationId xmlns:p14="http://schemas.microsoft.com/office/powerpoint/2010/main" val="671401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30</a:t>
            </a:fld>
            <a:endParaRPr lang="hr-HR" dirty="0"/>
          </a:p>
        </p:txBody>
      </p:sp>
    </p:spTree>
    <p:extLst>
      <p:ext uri="{BB962C8B-B14F-4D97-AF65-F5344CB8AC3E}">
        <p14:creationId xmlns:p14="http://schemas.microsoft.com/office/powerpoint/2010/main" val="191525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31</a:t>
            </a:fld>
            <a:endParaRPr lang="hr-HR" dirty="0"/>
          </a:p>
        </p:txBody>
      </p:sp>
    </p:spTree>
    <p:extLst>
      <p:ext uri="{BB962C8B-B14F-4D97-AF65-F5344CB8AC3E}">
        <p14:creationId xmlns:p14="http://schemas.microsoft.com/office/powerpoint/2010/main" val="266617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32</a:t>
            </a:fld>
            <a:endParaRPr lang="hr-HR" dirty="0"/>
          </a:p>
        </p:txBody>
      </p:sp>
    </p:spTree>
    <p:extLst>
      <p:ext uri="{BB962C8B-B14F-4D97-AF65-F5344CB8AC3E}">
        <p14:creationId xmlns:p14="http://schemas.microsoft.com/office/powerpoint/2010/main" val="1533261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33</a:t>
            </a:fld>
            <a:endParaRPr lang="hr-HR" dirty="0"/>
          </a:p>
        </p:txBody>
      </p:sp>
    </p:spTree>
    <p:extLst>
      <p:ext uri="{BB962C8B-B14F-4D97-AF65-F5344CB8AC3E}">
        <p14:creationId xmlns:p14="http://schemas.microsoft.com/office/powerpoint/2010/main" val="1647328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34</a:t>
            </a:fld>
            <a:endParaRPr lang="hr-HR" dirty="0"/>
          </a:p>
        </p:txBody>
      </p:sp>
    </p:spTree>
    <p:extLst>
      <p:ext uri="{BB962C8B-B14F-4D97-AF65-F5344CB8AC3E}">
        <p14:creationId xmlns:p14="http://schemas.microsoft.com/office/powerpoint/2010/main" val="1449362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35</a:t>
            </a:fld>
            <a:endParaRPr lang="hr-HR" dirty="0"/>
          </a:p>
        </p:txBody>
      </p:sp>
    </p:spTree>
    <p:extLst>
      <p:ext uri="{BB962C8B-B14F-4D97-AF65-F5344CB8AC3E}">
        <p14:creationId xmlns:p14="http://schemas.microsoft.com/office/powerpoint/2010/main" val="78601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36</a:t>
            </a:fld>
            <a:endParaRPr lang="hr-HR" dirty="0"/>
          </a:p>
        </p:txBody>
      </p:sp>
    </p:spTree>
    <p:extLst>
      <p:ext uri="{BB962C8B-B14F-4D97-AF65-F5344CB8AC3E}">
        <p14:creationId xmlns:p14="http://schemas.microsoft.com/office/powerpoint/2010/main" val="674715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37</a:t>
            </a:fld>
            <a:endParaRPr lang="hr-HR" dirty="0"/>
          </a:p>
        </p:txBody>
      </p:sp>
    </p:spTree>
    <p:extLst>
      <p:ext uri="{BB962C8B-B14F-4D97-AF65-F5344CB8AC3E}">
        <p14:creationId xmlns:p14="http://schemas.microsoft.com/office/powerpoint/2010/main" val="2574386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38</a:t>
            </a:fld>
            <a:endParaRPr lang="hr-HR" dirty="0"/>
          </a:p>
        </p:txBody>
      </p:sp>
    </p:spTree>
    <p:extLst>
      <p:ext uri="{BB962C8B-B14F-4D97-AF65-F5344CB8AC3E}">
        <p14:creationId xmlns:p14="http://schemas.microsoft.com/office/powerpoint/2010/main" val="82282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4</a:t>
            </a:fld>
            <a:endParaRPr lang="hr-HR" dirty="0"/>
          </a:p>
        </p:txBody>
      </p:sp>
    </p:spTree>
    <p:extLst>
      <p:ext uri="{BB962C8B-B14F-4D97-AF65-F5344CB8AC3E}">
        <p14:creationId xmlns:p14="http://schemas.microsoft.com/office/powerpoint/2010/main" val="139467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5</a:t>
            </a:fld>
            <a:endParaRPr lang="hr-HR" dirty="0"/>
          </a:p>
        </p:txBody>
      </p:sp>
    </p:spTree>
    <p:extLst>
      <p:ext uri="{BB962C8B-B14F-4D97-AF65-F5344CB8AC3E}">
        <p14:creationId xmlns:p14="http://schemas.microsoft.com/office/powerpoint/2010/main" val="395169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6</a:t>
            </a:fld>
            <a:endParaRPr lang="hr-HR" dirty="0"/>
          </a:p>
        </p:txBody>
      </p:sp>
    </p:spTree>
    <p:extLst>
      <p:ext uri="{BB962C8B-B14F-4D97-AF65-F5344CB8AC3E}">
        <p14:creationId xmlns:p14="http://schemas.microsoft.com/office/powerpoint/2010/main" val="95492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7</a:t>
            </a:fld>
            <a:endParaRPr lang="hr-HR" dirty="0"/>
          </a:p>
        </p:txBody>
      </p:sp>
    </p:spTree>
    <p:extLst>
      <p:ext uri="{BB962C8B-B14F-4D97-AF65-F5344CB8AC3E}">
        <p14:creationId xmlns:p14="http://schemas.microsoft.com/office/powerpoint/2010/main" val="335362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8</a:t>
            </a:fld>
            <a:endParaRPr lang="hr-HR" dirty="0"/>
          </a:p>
        </p:txBody>
      </p:sp>
    </p:spTree>
    <p:extLst>
      <p:ext uri="{BB962C8B-B14F-4D97-AF65-F5344CB8AC3E}">
        <p14:creationId xmlns:p14="http://schemas.microsoft.com/office/powerpoint/2010/main" val="83695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rtl="0"/>
            <a:fld id="{9555D449-B875-4B8D-8E66-224D27E54C9A}" type="slidenum">
              <a:rPr lang="hr-HR" smtClean="0"/>
              <a:t>9</a:t>
            </a:fld>
            <a:endParaRPr lang="hr-HR" dirty="0"/>
          </a:p>
        </p:txBody>
      </p:sp>
    </p:spTree>
    <p:extLst>
      <p:ext uri="{BB962C8B-B14F-4D97-AF65-F5344CB8AC3E}">
        <p14:creationId xmlns:p14="http://schemas.microsoft.com/office/powerpoint/2010/main" val="37314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26225" y="1828800"/>
            <a:ext cx="4098175" cy="3177380"/>
          </a:xfrm>
        </p:spPr>
        <p:txBody>
          <a:bodyPr rtlCol="0" anchor="b">
            <a:normAutofit/>
          </a:bodyPr>
          <a:lstStyle>
            <a:lvl1pPr algn="l" rtl="0">
              <a:lnSpc>
                <a:spcPct val="80000"/>
              </a:lnSpc>
              <a:defRPr sz="5400">
                <a:solidFill>
                  <a:schemeClr val="accent1"/>
                </a:solidFill>
              </a:defRPr>
            </a:lvl1pPr>
          </a:lstStyle>
          <a:p>
            <a:pPr rtl="0"/>
            <a:r>
              <a:rPr lang="hr-HR"/>
              <a:t>Uredite stil naslova matrice</a:t>
            </a:r>
            <a:endParaRPr lang="hr-HR" dirty="0"/>
          </a:p>
        </p:txBody>
      </p:sp>
      <p:sp>
        <p:nvSpPr>
          <p:cNvPr id="3" name="Podnaslov 2"/>
          <p:cNvSpPr>
            <a:spLocks noGrp="1"/>
          </p:cNvSpPr>
          <p:nvPr>
            <p:ph type="subTitle" idx="1"/>
          </p:nvPr>
        </p:nvSpPr>
        <p:spPr>
          <a:xfrm>
            <a:off x="626225" y="5181600"/>
            <a:ext cx="4098175" cy="685800"/>
          </a:xfrm>
        </p:spPr>
        <p:txBody>
          <a:bodyPr rtlCol="0">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hr-HR" dirty="0"/>
          </a:p>
        </p:txBody>
      </p:sp>
      <p:pic>
        <p:nvPicPr>
          <p:cNvPr id="7" name="Slika 6" descr="Linija EKG-a"/>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Uredite stil naslova matrice</a:t>
            </a:r>
            <a:endParaRPr lang="hr-HR" dirty="0"/>
          </a:p>
        </p:txBody>
      </p:sp>
      <p:sp>
        <p:nvSpPr>
          <p:cNvPr id="3" name="Okomiti tekst s rezerviranim mjestom 2"/>
          <p:cNvSpPr>
            <a:spLocks noGrp="1"/>
          </p:cNvSpPr>
          <p:nvPr>
            <p:ph type="body" orient="vert" idx="1"/>
          </p:nvPr>
        </p:nvSpPr>
        <p:spPr/>
        <p:txBody>
          <a:bodyPr vert="eaVert"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58E3CEF9-A97F-4E78-A157-985E35B9F9F6}" type="datetime1">
              <a:rPr lang="hr-HR" smtClean="0"/>
              <a:t>7.4.2020.</a:t>
            </a:fld>
            <a:endParaRPr lang="hr-HR" dirty="0"/>
          </a:p>
        </p:txBody>
      </p:sp>
      <p:sp>
        <p:nvSpPr>
          <p:cNvPr id="6" name="Rezervirano mjesto za broj slajda 5"/>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Pravokutnik 6" descr="Pravokutnik"/>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2" name="Okomiti naslov 1"/>
          <p:cNvSpPr>
            <a:spLocks noGrp="1"/>
          </p:cNvSpPr>
          <p:nvPr>
            <p:ph type="title" orient="vert"/>
          </p:nvPr>
        </p:nvSpPr>
        <p:spPr>
          <a:xfrm>
            <a:off x="10058399" y="457201"/>
            <a:ext cx="2057401" cy="5943600"/>
          </a:xfrm>
        </p:spPr>
        <p:txBody>
          <a:bodyPr vert="eaVert" rtlCol="0"/>
          <a:lstStyle>
            <a:lvl1pPr rtl="0">
              <a:defRPr/>
            </a:lvl1pPr>
          </a:lstStyle>
          <a:p>
            <a:pPr rtl="0"/>
            <a:r>
              <a:rPr lang="hr-HR"/>
              <a:t>Uredite stil naslova matrice</a:t>
            </a:r>
            <a:endParaRPr lang="hr-HR" dirty="0"/>
          </a:p>
        </p:txBody>
      </p:sp>
      <p:sp>
        <p:nvSpPr>
          <p:cNvPr id="3" name="Okomiti tekst s rezerviranim mjestom 2"/>
          <p:cNvSpPr>
            <a:spLocks noGrp="1"/>
          </p:cNvSpPr>
          <p:nvPr>
            <p:ph type="body" orient="vert" idx="1"/>
          </p:nvPr>
        </p:nvSpPr>
        <p:spPr>
          <a:xfrm>
            <a:off x="609600" y="457200"/>
            <a:ext cx="9067800" cy="5943599"/>
          </a:xfrm>
        </p:spPr>
        <p:txBody>
          <a:bodyPr vert="eaVert"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D79F70E7-6A5C-4A73-9398-1D029DAA90D6}" type="datetime1">
              <a:rPr lang="hr-HR" smtClean="0"/>
              <a:t>7.4.2020.</a:t>
            </a:fld>
            <a:endParaRPr lang="hr-HR" dirty="0"/>
          </a:p>
        </p:txBody>
      </p:sp>
      <p:sp>
        <p:nvSpPr>
          <p:cNvPr id="6" name="Rezervirano mjesto za broj slajda 5"/>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Uredite stil naslova matrice</a:t>
            </a:r>
            <a:endParaRPr lang="hr-HR" dirty="0"/>
          </a:p>
        </p:txBody>
      </p:sp>
      <p:sp>
        <p:nvSpPr>
          <p:cNvPr id="3" name="Rezervirano mjesto za sadržaj 2"/>
          <p:cNvSpPr>
            <a:spLocks noGrp="1"/>
          </p:cNvSpPr>
          <p:nvPr>
            <p:ph idx="1"/>
          </p:nvPr>
        </p:nvSpPr>
        <p:spPr/>
        <p:txBody>
          <a:bodyPr rtlCol="0"/>
          <a:lstStyle>
            <a:lvl5pPr>
              <a:defRPr/>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5" name="Rezervirano mjesto za podnožje 4"/>
          <p:cNvSpPr>
            <a:spLocks noGrp="1"/>
          </p:cNvSpPr>
          <p:nvPr>
            <p:ph type="ftr" sz="quarter" idx="11"/>
          </p:nvPr>
        </p:nvSpPr>
        <p:spPr/>
        <p:txBody>
          <a:bodyPr rtlCol="0"/>
          <a:lstStyle/>
          <a:p>
            <a:pPr rtl="0"/>
            <a:endParaRPr lang="hr-HR" dirty="0"/>
          </a:p>
        </p:txBody>
      </p:sp>
      <p:sp>
        <p:nvSpPr>
          <p:cNvPr id="4" name="Rezervirano mjesto za datum 3"/>
          <p:cNvSpPr>
            <a:spLocks noGrp="1"/>
          </p:cNvSpPr>
          <p:nvPr>
            <p:ph type="dt" sz="half" idx="10"/>
          </p:nvPr>
        </p:nvSpPr>
        <p:spPr/>
        <p:txBody>
          <a:bodyPr rtlCol="0"/>
          <a:lstStyle/>
          <a:p>
            <a:pPr rtl="0"/>
            <a:fld id="{243B62B2-6E3D-4D45-9B68-8C8F2E039BB5}" type="datetime1">
              <a:rPr lang="hr-HR" smtClean="0"/>
              <a:t>7.4.2020.</a:t>
            </a:fld>
            <a:endParaRPr lang="hr-HR" dirty="0"/>
          </a:p>
        </p:txBody>
      </p:sp>
      <p:sp>
        <p:nvSpPr>
          <p:cNvPr id="6" name="Rezervirano mjesto za broj slajda 5"/>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Zaglavlje sekcije">
    <p:spTree>
      <p:nvGrpSpPr>
        <p:cNvPr id="1" name=""/>
        <p:cNvGrpSpPr/>
        <p:nvPr/>
      </p:nvGrpSpPr>
      <p:grpSpPr>
        <a:xfrm>
          <a:off x="0" y="0"/>
          <a:ext cx="0" cy="0"/>
          <a:chOff x="0" y="0"/>
          <a:chExt cx="0" cy="0"/>
        </a:xfrm>
      </p:grpSpPr>
      <p:sp>
        <p:nvSpPr>
          <p:cNvPr id="7" name="Pravokutnik 6" descr="Pravokutnik"/>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2" name="Naslov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hr-HR"/>
              <a:t>Uredite stil naslova matrice</a:t>
            </a:r>
            <a:endParaRPr lang="hr-HR" dirty="0"/>
          </a:p>
        </p:txBody>
      </p:sp>
      <p:sp>
        <p:nvSpPr>
          <p:cNvPr id="3" name="Rezervirano mjesto za tekst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r-HR"/>
              <a:t>Uredite stilove teksta matrice</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Uredite stil naslova matrice</a:t>
            </a:r>
            <a:endParaRPr lang="hr-HR" dirty="0"/>
          </a:p>
        </p:txBody>
      </p:sp>
      <p:sp>
        <p:nvSpPr>
          <p:cNvPr id="3" name="Rezervirano mjesto za sadržaj 2"/>
          <p:cNvSpPr>
            <a:spLocks noGrp="1"/>
          </p:cNvSpPr>
          <p:nvPr>
            <p:ph sz="half" idx="1"/>
          </p:nvPr>
        </p:nvSpPr>
        <p:spPr>
          <a:xfrm>
            <a:off x="10668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4" name="Rezervirano mjesto za sadržaj 3"/>
          <p:cNvSpPr>
            <a:spLocks noGrp="1"/>
          </p:cNvSpPr>
          <p:nvPr>
            <p:ph sz="half" idx="2"/>
          </p:nvPr>
        </p:nvSpPr>
        <p:spPr>
          <a:xfrm>
            <a:off x="6324600" y="1825624"/>
            <a:ext cx="4800600" cy="457517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6" name="Rezervirano mjesto za podnožje 5"/>
          <p:cNvSpPr>
            <a:spLocks noGrp="1"/>
          </p:cNvSpPr>
          <p:nvPr>
            <p:ph type="ftr" sz="quarter" idx="11"/>
          </p:nvPr>
        </p:nvSpPr>
        <p:spPr/>
        <p:txBody>
          <a:bodyPr rtlCol="0"/>
          <a:lstStyle/>
          <a:p>
            <a:pPr rtl="0"/>
            <a:endParaRPr lang="hr-HR" dirty="0"/>
          </a:p>
        </p:txBody>
      </p:sp>
      <p:sp>
        <p:nvSpPr>
          <p:cNvPr id="5" name="Rezervirano mjesto za datum 4"/>
          <p:cNvSpPr>
            <a:spLocks noGrp="1"/>
          </p:cNvSpPr>
          <p:nvPr>
            <p:ph type="dt" sz="half" idx="10"/>
          </p:nvPr>
        </p:nvSpPr>
        <p:spPr/>
        <p:txBody>
          <a:bodyPr rtlCol="0"/>
          <a:lstStyle/>
          <a:p>
            <a:pPr rtl="0"/>
            <a:fld id="{E23DCE11-A8C6-4EA8-A24A-8A19F726934D}" type="datetime1">
              <a:rPr lang="hr-HR" smtClean="0"/>
              <a:t>7.4.2020.</a:t>
            </a:fld>
            <a:endParaRPr lang="hr-HR" dirty="0"/>
          </a:p>
        </p:txBody>
      </p:sp>
      <p:sp>
        <p:nvSpPr>
          <p:cNvPr id="7" name="Rezervirano mjesto za broj slajda 6"/>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Uredite stil naslova matrice</a:t>
            </a:r>
            <a:endParaRPr lang="hr-HR" dirty="0"/>
          </a:p>
        </p:txBody>
      </p:sp>
      <p:sp>
        <p:nvSpPr>
          <p:cNvPr id="3" name="Rezervirano mjesto za tekst 2"/>
          <p:cNvSpPr>
            <a:spLocks noGrp="1"/>
          </p:cNvSpPr>
          <p:nvPr>
            <p:ph type="body" idx="1"/>
          </p:nvPr>
        </p:nvSpPr>
        <p:spPr>
          <a:xfrm>
            <a:off x="10668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za sadržaj 3"/>
          <p:cNvSpPr>
            <a:spLocks noGrp="1"/>
          </p:cNvSpPr>
          <p:nvPr>
            <p:ph sz="half" idx="2"/>
          </p:nvPr>
        </p:nvSpPr>
        <p:spPr>
          <a:xfrm>
            <a:off x="10668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5" name="Rezervirano mjesto za tekst 4"/>
          <p:cNvSpPr>
            <a:spLocks noGrp="1"/>
          </p:cNvSpPr>
          <p:nvPr>
            <p:ph type="body" sz="quarter" idx="3"/>
          </p:nvPr>
        </p:nvSpPr>
        <p:spPr>
          <a:xfrm>
            <a:off x="6324600" y="1828799"/>
            <a:ext cx="4800600" cy="762000"/>
          </a:xfrm>
        </p:spPr>
        <p:txBody>
          <a:bodyPr rtlCol="0"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za sadržaj 5"/>
          <p:cNvSpPr>
            <a:spLocks noGrp="1"/>
          </p:cNvSpPr>
          <p:nvPr>
            <p:ph sz="quarter" idx="4"/>
          </p:nvPr>
        </p:nvSpPr>
        <p:spPr>
          <a:xfrm>
            <a:off x="6324600" y="2590799"/>
            <a:ext cx="4800600" cy="381003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8" name="Rezervirano mjesto za podnožje 7"/>
          <p:cNvSpPr>
            <a:spLocks noGrp="1"/>
          </p:cNvSpPr>
          <p:nvPr>
            <p:ph type="ftr" sz="quarter" idx="11"/>
          </p:nvPr>
        </p:nvSpPr>
        <p:spPr/>
        <p:txBody>
          <a:bodyPr rtlCol="0"/>
          <a:lstStyle/>
          <a:p>
            <a:pPr rtl="0"/>
            <a:endParaRPr lang="hr-HR" dirty="0"/>
          </a:p>
        </p:txBody>
      </p:sp>
      <p:sp>
        <p:nvSpPr>
          <p:cNvPr id="7" name="Rezervirano mjesto za datum 6"/>
          <p:cNvSpPr>
            <a:spLocks noGrp="1"/>
          </p:cNvSpPr>
          <p:nvPr>
            <p:ph type="dt" sz="half" idx="10"/>
          </p:nvPr>
        </p:nvSpPr>
        <p:spPr/>
        <p:txBody>
          <a:bodyPr rtlCol="0"/>
          <a:lstStyle/>
          <a:p>
            <a:pPr rtl="0"/>
            <a:fld id="{C8437887-D29D-47B2-A100-5FFDD285CD3F}" type="datetime1">
              <a:rPr lang="hr-HR" smtClean="0"/>
              <a:t>7.4.2020.</a:t>
            </a:fld>
            <a:endParaRPr lang="hr-HR" dirty="0"/>
          </a:p>
        </p:txBody>
      </p:sp>
      <p:sp>
        <p:nvSpPr>
          <p:cNvPr id="9" name="Rezervirano mjesto za broj slajda 8"/>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hr-HR"/>
              <a:t>Uredite stil naslova matrice</a:t>
            </a:r>
            <a:endParaRPr lang="hr-HR" dirty="0"/>
          </a:p>
        </p:txBody>
      </p:sp>
      <p:sp>
        <p:nvSpPr>
          <p:cNvPr id="4" name="Rezervirano mjesto za podnožje 3"/>
          <p:cNvSpPr>
            <a:spLocks noGrp="1"/>
          </p:cNvSpPr>
          <p:nvPr>
            <p:ph type="ftr" sz="quarter" idx="11"/>
          </p:nvPr>
        </p:nvSpPr>
        <p:spPr/>
        <p:txBody>
          <a:bodyPr rtlCol="0"/>
          <a:lstStyle/>
          <a:p>
            <a:pPr rtl="0"/>
            <a:endParaRPr lang="hr-HR" dirty="0"/>
          </a:p>
        </p:txBody>
      </p:sp>
      <p:sp>
        <p:nvSpPr>
          <p:cNvPr id="3" name="Rezervirano mjesto za datum 2"/>
          <p:cNvSpPr>
            <a:spLocks noGrp="1"/>
          </p:cNvSpPr>
          <p:nvPr>
            <p:ph type="dt" sz="half" idx="10"/>
          </p:nvPr>
        </p:nvSpPr>
        <p:spPr/>
        <p:txBody>
          <a:bodyPr rtlCol="0"/>
          <a:lstStyle/>
          <a:p>
            <a:pPr rtl="0"/>
            <a:fld id="{5B6EDD3B-AA4A-4326-8335-05D6ED76266D}" type="datetime1">
              <a:rPr lang="hr-HR" smtClean="0"/>
              <a:t>7.4.2020.</a:t>
            </a:fld>
            <a:endParaRPr lang="hr-HR" dirty="0"/>
          </a:p>
        </p:txBody>
      </p:sp>
      <p:sp>
        <p:nvSpPr>
          <p:cNvPr id="5" name="Rezervirano mjesto za broj slajda 4"/>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Rezervirano mjesto za podnožje 2"/>
          <p:cNvSpPr>
            <a:spLocks noGrp="1"/>
          </p:cNvSpPr>
          <p:nvPr>
            <p:ph type="ftr" sz="quarter" idx="11"/>
          </p:nvPr>
        </p:nvSpPr>
        <p:spPr/>
        <p:txBody>
          <a:bodyPr rtlCol="0"/>
          <a:lstStyle/>
          <a:p>
            <a:pPr rtl="0"/>
            <a:endParaRPr lang="hr-HR" dirty="0"/>
          </a:p>
        </p:txBody>
      </p:sp>
      <p:sp>
        <p:nvSpPr>
          <p:cNvPr id="2" name="Rezervirano mjesto za datum 1"/>
          <p:cNvSpPr>
            <a:spLocks noGrp="1"/>
          </p:cNvSpPr>
          <p:nvPr>
            <p:ph type="dt" sz="half" idx="10"/>
          </p:nvPr>
        </p:nvSpPr>
        <p:spPr/>
        <p:txBody>
          <a:bodyPr rtlCol="0"/>
          <a:lstStyle/>
          <a:p>
            <a:pPr rtl="0"/>
            <a:fld id="{2CF41E28-503C-441B-9A02-43594C985BEE}" type="datetime1">
              <a:rPr lang="hr-HR" smtClean="0"/>
              <a:t>7.4.2020.</a:t>
            </a:fld>
            <a:endParaRPr lang="hr-HR" dirty="0"/>
          </a:p>
        </p:txBody>
      </p:sp>
      <p:sp>
        <p:nvSpPr>
          <p:cNvPr id="4" name="Rezervirano mjesto za broj slajda 3"/>
          <p:cNvSpPr>
            <a:spLocks noGrp="1"/>
          </p:cNvSpPr>
          <p:nvPr>
            <p:ph type="sldNum" sz="quarter" idx="12"/>
          </p:nvPr>
        </p:nvSpPr>
        <p:spPr/>
        <p:txBody>
          <a:bodyPr rtlCol="0"/>
          <a:lstStyle/>
          <a:p>
            <a:pPr rtl="0"/>
            <a:fld id="{E31375A4-56A4-47D6-9801-1991572033F7}" type="slidenum">
              <a:rPr lang="hr-HR" smtClean="0"/>
              <a:t>‹#›</a:t>
            </a:fld>
            <a:endParaRPr lang="hr-H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Pravokutnik 7" descr="Pravokutnik"/>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9" name="Pravokutnik 8" descr="Pravokutnik"/>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2" name="Naslov 1"/>
          <p:cNvSpPr>
            <a:spLocks noGrp="1"/>
          </p:cNvSpPr>
          <p:nvPr>
            <p:ph type="title"/>
          </p:nvPr>
        </p:nvSpPr>
        <p:spPr>
          <a:xfrm>
            <a:off x="7632700" y="3200400"/>
            <a:ext cx="3932237" cy="1752600"/>
          </a:xfrm>
        </p:spPr>
        <p:txBody>
          <a:bodyPr rtlCol="0" anchor="b">
            <a:normAutofit/>
          </a:bodyPr>
          <a:lstStyle>
            <a:lvl1pPr rtl="0">
              <a:defRPr sz="3600"/>
            </a:lvl1pPr>
          </a:lstStyle>
          <a:p>
            <a:pPr rtl="0"/>
            <a:r>
              <a:rPr lang="hr-HR"/>
              <a:t>Uredite stil naslova matrice</a:t>
            </a:r>
            <a:endParaRPr lang="hr-HR" dirty="0"/>
          </a:p>
        </p:txBody>
      </p:sp>
      <p:sp>
        <p:nvSpPr>
          <p:cNvPr id="3" name="Rezervirano mjesto za sadržaj 2"/>
          <p:cNvSpPr>
            <a:spLocks noGrp="1"/>
          </p:cNvSpPr>
          <p:nvPr>
            <p:ph idx="1"/>
          </p:nvPr>
        </p:nvSpPr>
        <p:spPr>
          <a:xfrm>
            <a:off x="609600" y="457201"/>
            <a:ext cx="5943600" cy="5943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hr-HR" dirty="0"/>
          </a:p>
        </p:txBody>
      </p:sp>
      <p:sp>
        <p:nvSpPr>
          <p:cNvPr id="4" name="Rezervirano mjesto za tekst 3"/>
          <p:cNvSpPr>
            <a:spLocks noGrp="1"/>
          </p:cNvSpPr>
          <p:nvPr>
            <p:ph type="body" sz="half" idx="2"/>
          </p:nvPr>
        </p:nvSpPr>
        <p:spPr>
          <a:xfrm>
            <a:off x="7632699" y="5029200"/>
            <a:ext cx="3932237" cy="1371600"/>
          </a:xfrm>
        </p:spPr>
        <p:txBody>
          <a:bodyPr rtlCol="0">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Pravokutnik 7" descr="Pravokutnik"/>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9" name="Pravokutnik 8" descr="Pravokutnik"/>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dirty="0"/>
          </a:p>
        </p:txBody>
      </p:sp>
      <p:sp>
        <p:nvSpPr>
          <p:cNvPr id="2" name="Naslov 1"/>
          <p:cNvSpPr>
            <a:spLocks noGrp="1"/>
          </p:cNvSpPr>
          <p:nvPr>
            <p:ph type="title"/>
          </p:nvPr>
        </p:nvSpPr>
        <p:spPr>
          <a:xfrm>
            <a:off x="7635240" y="3200400"/>
            <a:ext cx="3932237" cy="1752600"/>
          </a:xfrm>
        </p:spPr>
        <p:txBody>
          <a:bodyPr rtlCol="0" anchor="b">
            <a:normAutofit/>
          </a:bodyPr>
          <a:lstStyle>
            <a:lvl1pPr rtl="0">
              <a:defRPr sz="3600"/>
            </a:lvl1pPr>
          </a:lstStyle>
          <a:p>
            <a:pPr rtl="0"/>
            <a:r>
              <a:rPr lang="hr-HR"/>
              <a:t>Uredite stil naslova matrice</a:t>
            </a:r>
            <a:endParaRPr lang="hr-HR" dirty="0"/>
          </a:p>
        </p:txBody>
      </p:sp>
      <p:sp>
        <p:nvSpPr>
          <p:cNvPr id="3" name="Rezervirano mjesto za sliku 2" descr="Prazno rezervirano mjesto za dodavanje slike. Kliknite rezervirano mjesto i odaberite sliku koju želite dodati."/>
          <p:cNvSpPr>
            <a:spLocks noGrp="1"/>
          </p:cNvSpPr>
          <p:nvPr>
            <p:ph type="pic" idx="1"/>
          </p:nvPr>
        </p:nvSpPr>
        <p:spPr>
          <a:xfrm>
            <a:off x="1" y="0"/>
            <a:ext cx="7008810" cy="6857999"/>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a:t>Kliknite ikonu da biste dodali  sliku</a:t>
            </a:r>
            <a:endParaRPr lang="hr-HR" dirty="0"/>
          </a:p>
        </p:txBody>
      </p:sp>
      <p:sp>
        <p:nvSpPr>
          <p:cNvPr id="4" name="Rezervirano mjesto za tekst 3"/>
          <p:cNvSpPr>
            <a:spLocks noGrp="1"/>
          </p:cNvSpPr>
          <p:nvPr>
            <p:ph type="body" sz="half" idx="2"/>
          </p:nvPr>
        </p:nvSpPr>
        <p:spPr>
          <a:xfrm>
            <a:off x="7635240" y="5029200"/>
            <a:ext cx="3932237" cy="1374648"/>
          </a:xfrm>
        </p:spPr>
        <p:txBody>
          <a:bodyPr rtlCol="0"/>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7" name="crvena traka" descr="Crvena traka"/>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2" name="Rezervirano mjesto za naslov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pPr rtl="0"/>
            <a:r>
              <a:rPr lang="hr-HR" noProof="0" dirty="0"/>
              <a:t>Uredite stil naslova matrice</a:t>
            </a:r>
          </a:p>
        </p:txBody>
      </p:sp>
      <p:sp>
        <p:nvSpPr>
          <p:cNvPr id="3" name="Rezervirano mjesto za tekst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hr-HR" noProof="0" dirty="0"/>
              <a:t>Uredite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5" name="Rezervirano mjesto za podnožje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pPr rtl="0"/>
            <a:endParaRPr lang="hr-HR" noProof="0" dirty="0"/>
          </a:p>
        </p:txBody>
      </p:sp>
      <p:sp>
        <p:nvSpPr>
          <p:cNvPr id="4" name="Rezervirano mjesto za datum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pPr rtl="0"/>
            <a:fld id="{25DC469F-B5BA-453E-A66F-8CB463685F6A}" type="datetime1">
              <a:rPr lang="hr-HR" noProof="0" smtClean="0"/>
              <a:t>7.4.2020.</a:t>
            </a:fld>
            <a:endParaRPr lang="hr-HR" noProof="0" dirty="0"/>
          </a:p>
        </p:txBody>
      </p:sp>
      <p:sp>
        <p:nvSpPr>
          <p:cNvPr id="6" name="Rezervirano mjesto za broj slajda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hr-HR" noProof="0" smtClean="0"/>
              <a:pPr/>
              <a:t>‹#›</a:t>
            </a:fld>
            <a:endParaRPr lang="hr-H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aze.nsk.h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3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neuron.mefst.hr/docs/katedre/med_humanistika/IBZ/Farmacija/ZnanstvenaMetod/MAterijali/Farmacija-5.%20dan_predavanje%20(Nalazenje%20informacija%20i%20EBM).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70C0"/>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263353" y="1828800"/>
            <a:ext cx="5256584" cy="3177380"/>
          </a:xfrm>
        </p:spPr>
        <p:txBody>
          <a:bodyPr rtlCol="0">
            <a:normAutofit/>
          </a:bodyPr>
          <a:lstStyle/>
          <a:p>
            <a:r>
              <a:rPr lang="hr-HR" sz="4000" dirty="0">
                <a:solidFill>
                  <a:schemeClr val="tx1"/>
                </a:solidFill>
                <a:latin typeface="Garamond" panose="02020404030301010803" pitchFamily="18" charset="0"/>
              </a:rPr>
              <a:t>Pretraživanje</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solidFill>
                  <a:schemeClr val="tx1"/>
                </a:solidFill>
                <a:latin typeface="Garamond" panose="02020404030301010803" pitchFamily="18" charset="0"/>
              </a:rPr>
              <a:t>Mogućnosti pristupa  - Nsk baze</a:t>
            </a:r>
          </a:p>
          <a:p>
            <a:pPr marL="0" indent="0" algn="ctr">
              <a:buNone/>
            </a:pPr>
            <a:r>
              <a:rPr lang="hr-HR" b="1" dirty="0">
                <a:solidFill>
                  <a:schemeClr val="tx1"/>
                </a:solidFill>
                <a:latin typeface="Garamond" panose="02020404030301010803" pitchFamily="18" charset="0"/>
                <a:hlinkClick r:id="rId3"/>
              </a:rPr>
              <a:t>http://baze.nsk.hr/</a:t>
            </a:r>
            <a:endParaRPr lang="hr-HR" b="1" dirty="0">
              <a:solidFill>
                <a:schemeClr val="tx1"/>
              </a:solidFill>
              <a:latin typeface="Garamond" panose="02020404030301010803" pitchFamily="18" charset="0"/>
            </a:endParaRPr>
          </a:p>
          <a:p>
            <a:pPr>
              <a:buFont typeface="Arial" panose="020B0604020202020204" pitchFamily="34" charset="0"/>
              <a:buChar char="•"/>
            </a:pPr>
            <a:r>
              <a:rPr lang="hr-HR" dirty="0">
                <a:solidFill>
                  <a:schemeClr val="tx1"/>
                </a:solidFill>
                <a:latin typeface="Garamond" panose="02020404030301010803" pitchFamily="18" charset="0"/>
              </a:rPr>
              <a:t>s AAI identitetom ili s mrežnih stranica ustanove u znanosti i visokom obrazovanju</a:t>
            </a:r>
          </a:p>
          <a:p>
            <a:pPr>
              <a:buFont typeface="Arial" panose="020B0604020202020204" pitchFamily="34" charset="0"/>
              <a:buChar char="•"/>
            </a:pPr>
            <a:r>
              <a:rPr lang="hr-HR" dirty="0">
                <a:solidFill>
                  <a:schemeClr val="tx1"/>
                </a:solidFill>
                <a:latin typeface="Garamond" panose="02020404030301010803" pitchFamily="18" charset="0"/>
              </a:rPr>
              <a:t>omogućuje pristup bazama podataka s nacionalnom licencijom novčano potpomognut iz Europskoga socijalnog fonda (ESF) kroz projekt Povećanje pristupa elektroničkim izvorima znanstvenih i stručnih informacija – e-Izvori. Projektom se želi poboljšati pristup inozemnim istraživačkim publikacijama i bazama podataka, čime se izravno utječe na poboljšanje istraživačkoga okruženja za hrvatske znanstvenike te se otvaraju mogućnosti bolje međunarodne vidljivosti i njih, kao i njihovih rezultata.</a:t>
            </a:r>
          </a:p>
          <a:p>
            <a:pPr>
              <a:buFont typeface="Arial" panose="020B0604020202020204" pitchFamily="34" charset="0"/>
              <a:buChar char="•"/>
            </a:pPr>
            <a:r>
              <a:rPr lang="pl-PL" dirty="0">
                <a:solidFill>
                  <a:schemeClr val="tx1"/>
                </a:solidFill>
                <a:latin typeface="Garamond" panose="02020404030301010803" pitchFamily="18" charset="0"/>
              </a:rPr>
              <a:t>na Portalu je osiguran pristup i bazama podataka s licencijom Sveučilišta u Zagrebu.</a:t>
            </a: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13748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a:buFont typeface="Arial" panose="020B0604020202020204" pitchFamily="34" charset="0"/>
              <a:buChar char="•"/>
            </a:pPr>
            <a:r>
              <a:rPr lang="hr-HR" dirty="0">
                <a:solidFill>
                  <a:schemeClr val="tx1"/>
                </a:solidFill>
                <a:latin typeface="Garamond" panose="02020404030301010803" pitchFamily="18" charset="0"/>
              </a:rPr>
              <a:t>pretraga se može raditi po određenim poljima</a:t>
            </a:r>
          </a:p>
          <a:p>
            <a:pPr>
              <a:buFont typeface="Arial" panose="020B0604020202020204" pitchFamily="34" charset="0"/>
              <a:buChar char="•"/>
            </a:pPr>
            <a:r>
              <a:rPr lang="hr-HR" dirty="0">
                <a:solidFill>
                  <a:schemeClr val="tx1"/>
                </a:solidFill>
                <a:latin typeface="Garamond" panose="02020404030301010803" pitchFamily="18" charset="0"/>
              </a:rPr>
              <a:t>svako polje ima nepromjenjivi naziv (author) i promjenjivi sadržaj (Babić)</a:t>
            </a:r>
          </a:p>
        </p:txBody>
      </p:sp>
    </p:spTree>
    <p:extLst>
      <p:ext uri="{BB962C8B-B14F-4D97-AF65-F5344CB8AC3E}">
        <p14:creationId xmlns:p14="http://schemas.microsoft.com/office/powerpoint/2010/main" val="102703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buNone/>
            </a:pPr>
            <a:r>
              <a:rPr lang="hr-HR" b="1" dirty="0">
                <a:solidFill>
                  <a:schemeClr val="tx1"/>
                </a:solidFill>
                <a:latin typeface="Garamond" panose="02020404030301010803" pitchFamily="18" charset="0"/>
              </a:rPr>
              <a:t>Knjižnižnični katalog</a:t>
            </a:r>
          </a:p>
          <a:p>
            <a:pPr marL="0" indent="0" algn="ctr">
              <a:buNone/>
            </a:pPr>
            <a:endParaRPr lang="hr-HR" b="1" dirty="0">
              <a:solidFill>
                <a:schemeClr val="tx1"/>
              </a:solidFill>
              <a:latin typeface="Garamond" panose="02020404030301010803" pitchFamily="18" charset="0"/>
            </a:endParaRPr>
          </a:p>
        </p:txBody>
      </p:sp>
      <p:pic>
        <p:nvPicPr>
          <p:cNvPr id="9" name="Picture 8" descr="A screenshot of a social media post&#10;&#10;Description automatically generated">
            <a:extLst>
              <a:ext uri="{FF2B5EF4-FFF2-40B4-BE49-F238E27FC236}">
                <a16:creationId xmlns:a16="http://schemas.microsoft.com/office/drawing/2014/main" id="{98C88BFB-7304-4C84-B51C-6AD36118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2081911"/>
            <a:ext cx="7802061" cy="4651880"/>
          </a:xfrm>
          <a:prstGeom prst="rect">
            <a:avLst/>
          </a:prstGeom>
        </p:spPr>
      </p:pic>
      <p:sp>
        <p:nvSpPr>
          <p:cNvPr id="10" name="Oval 9">
            <a:extLst>
              <a:ext uri="{FF2B5EF4-FFF2-40B4-BE49-F238E27FC236}">
                <a16:creationId xmlns:a16="http://schemas.microsoft.com/office/drawing/2014/main" id="{5155E3D7-B24B-4B47-B39B-798445FE1E77}"/>
              </a:ext>
            </a:extLst>
          </p:cNvPr>
          <p:cNvSpPr/>
          <p:nvPr/>
        </p:nvSpPr>
        <p:spPr>
          <a:xfrm>
            <a:off x="3935760" y="5589240"/>
            <a:ext cx="2952328" cy="909579"/>
          </a:xfrm>
          <a:prstGeom prst="ellipse">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202494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Naslov 1"/>
          <p:cNvSpPr>
            <a:spLocks noGrp="1"/>
          </p:cNvSpPr>
          <p:nvPr>
            <p:ph type="title" idx="4294967295"/>
          </p:nvPr>
        </p:nvSpPr>
        <p:spPr>
          <a:xfrm>
            <a:off x="0" y="100013"/>
            <a:ext cx="10058400" cy="1325562"/>
          </a:xfrm>
        </p:spPr>
        <p:txBody>
          <a:bodyPr rtlCol="0">
            <a:normAutofit fontScale="90000"/>
          </a:bodyPr>
          <a:lstStyle/>
          <a:p>
            <a:r>
              <a:rPr lang="hr-HR" dirty="0">
                <a:latin typeface="Garamond" panose="02020404030301010803" pitchFamily="18" charset="0"/>
              </a:rPr>
              <a:t>Organizacija znanstvenih informacija - knjižnižnični katalog</a:t>
            </a:r>
            <a:br>
              <a:rPr lang="hr-HR" dirty="0">
                <a:latin typeface="Garamond" panose="02020404030301010803" pitchFamily="18" charset="0"/>
              </a:rPr>
            </a:br>
            <a:endParaRPr lang="hr-HR" dirty="0">
              <a:latin typeface="Garamond" panose="02020404030301010803" pitchFamily="18" charset="0"/>
            </a:endParaRPr>
          </a:p>
        </p:txBody>
      </p:sp>
      <p:pic>
        <p:nvPicPr>
          <p:cNvPr id="7" name="Content Placeholder 6" descr="A screenshot of a social media post&#10;&#10;Description automatically generated">
            <a:extLst>
              <a:ext uri="{FF2B5EF4-FFF2-40B4-BE49-F238E27FC236}">
                <a16:creationId xmlns:a16="http://schemas.microsoft.com/office/drawing/2014/main" id="{29D762D6-3743-418F-A6EB-78FA9BBBAF2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75520" y="1988840"/>
            <a:ext cx="9304826" cy="3444538"/>
          </a:xfrm>
        </p:spPr>
      </p:pic>
      <p:sp>
        <p:nvSpPr>
          <p:cNvPr id="11" name="Rectangle 10">
            <a:extLst>
              <a:ext uri="{FF2B5EF4-FFF2-40B4-BE49-F238E27FC236}">
                <a16:creationId xmlns:a16="http://schemas.microsoft.com/office/drawing/2014/main" id="{28B62688-EE38-417C-86D6-0A67FC2C6505}"/>
              </a:ext>
            </a:extLst>
          </p:cNvPr>
          <p:cNvSpPr/>
          <p:nvPr/>
        </p:nvSpPr>
        <p:spPr>
          <a:xfrm>
            <a:off x="623392" y="1768996"/>
            <a:ext cx="1584176" cy="1011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Tu pretražujem</a:t>
            </a:r>
          </a:p>
        </p:txBody>
      </p:sp>
      <p:sp>
        <p:nvSpPr>
          <p:cNvPr id="12" name="TextBox 11">
            <a:extLst>
              <a:ext uri="{FF2B5EF4-FFF2-40B4-BE49-F238E27FC236}">
                <a16:creationId xmlns:a16="http://schemas.microsoft.com/office/drawing/2014/main" id="{4945423E-70EF-4CA9-8EDC-55B3819145D1}"/>
              </a:ext>
            </a:extLst>
          </p:cNvPr>
          <p:cNvSpPr txBox="1"/>
          <p:nvPr/>
        </p:nvSpPr>
        <p:spPr>
          <a:xfrm>
            <a:off x="551384" y="3356992"/>
            <a:ext cx="158417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rtl="0">
              <a:defRPr lang="hr-HR"/>
            </a:defPPr>
            <a:lvl1pPr algn="ctr">
              <a:defRPr>
                <a:solidFill>
                  <a:schemeClr val="lt1"/>
                </a:solidFill>
                <a:latin typeface="Garamond" panose="02020404030301010803"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Tu mogu filtrirati rezultate prema autoru, godini, vrsti rada...</a:t>
            </a:r>
          </a:p>
        </p:txBody>
      </p:sp>
      <p:sp>
        <p:nvSpPr>
          <p:cNvPr id="13" name="TextBox 12">
            <a:extLst>
              <a:ext uri="{FF2B5EF4-FFF2-40B4-BE49-F238E27FC236}">
                <a16:creationId xmlns:a16="http://schemas.microsoft.com/office/drawing/2014/main" id="{1B1B9414-E190-4A2A-8D26-1F9B07E3BF54}"/>
              </a:ext>
            </a:extLst>
          </p:cNvPr>
          <p:cNvSpPr txBox="1"/>
          <p:nvPr/>
        </p:nvSpPr>
        <p:spPr>
          <a:xfrm>
            <a:off x="7536160" y="4653136"/>
            <a:ext cx="28083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rtl="0">
              <a:defRPr lang="hr-HR"/>
            </a:defPPr>
            <a:lvl1pPr algn="ctr">
              <a:defRPr>
                <a:solidFill>
                  <a:schemeClr val="lt1"/>
                </a:solidFill>
                <a:latin typeface="Garamond" panose="02020404030301010803"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Klikom na rad...</a:t>
            </a:r>
          </a:p>
        </p:txBody>
      </p:sp>
    </p:spTree>
    <p:extLst>
      <p:ext uri="{BB962C8B-B14F-4D97-AF65-F5344CB8AC3E}">
        <p14:creationId xmlns:p14="http://schemas.microsoft.com/office/powerpoint/2010/main" val="27752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Naslov 1"/>
          <p:cNvSpPr>
            <a:spLocks noGrp="1"/>
          </p:cNvSpPr>
          <p:nvPr>
            <p:ph type="title" idx="4294967295"/>
          </p:nvPr>
        </p:nvSpPr>
        <p:spPr>
          <a:xfrm>
            <a:off x="0" y="100013"/>
            <a:ext cx="10058400" cy="1325562"/>
          </a:xfrm>
        </p:spPr>
        <p:txBody>
          <a:bodyPr rtlCol="0">
            <a:normAutofit fontScale="90000"/>
          </a:bodyPr>
          <a:lstStyle/>
          <a:p>
            <a:r>
              <a:rPr lang="hr-HR" dirty="0">
                <a:latin typeface="Garamond" panose="02020404030301010803" pitchFamily="18" charset="0"/>
              </a:rPr>
              <a:t>Organizacija znanstvenih informacija - knjižnižnični katalog</a:t>
            </a:r>
            <a:br>
              <a:rPr lang="hr-HR" dirty="0">
                <a:latin typeface="Garamond" panose="02020404030301010803" pitchFamily="18" charset="0"/>
              </a:rPr>
            </a:br>
            <a:endParaRPr lang="hr-HR" dirty="0">
              <a:latin typeface="Garamond" panose="02020404030301010803" pitchFamily="18" charset="0"/>
            </a:endParaRPr>
          </a:p>
        </p:txBody>
      </p:sp>
      <p:pic>
        <p:nvPicPr>
          <p:cNvPr id="6" name="Picture 5" descr="A screenshot of a social media post&#10;&#10;Description automatically generated">
            <a:extLst>
              <a:ext uri="{FF2B5EF4-FFF2-40B4-BE49-F238E27FC236}">
                <a16:creationId xmlns:a16="http://schemas.microsoft.com/office/drawing/2014/main" id="{3B7FF5A4-E163-4F46-90F3-B3883411F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06" y="934690"/>
            <a:ext cx="8093167" cy="5823297"/>
          </a:xfrm>
          <a:prstGeom prst="rect">
            <a:avLst/>
          </a:prstGeom>
        </p:spPr>
      </p:pic>
      <p:sp>
        <p:nvSpPr>
          <p:cNvPr id="14" name="TextBox 13">
            <a:extLst>
              <a:ext uri="{FF2B5EF4-FFF2-40B4-BE49-F238E27FC236}">
                <a16:creationId xmlns:a16="http://schemas.microsoft.com/office/drawing/2014/main" id="{F7CBE303-82AC-4761-A1C6-3574A840148D}"/>
              </a:ext>
            </a:extLst>
          </p:cNvPr>
          <p:cNvSpPr txBox="1"/>
          <p:nvPr/>
        </p:nvSpPr>
        <p:spPr>
          <a:xfrm>
            <a:off x="5029200" y="2348880"/>
            <a:ext cx="28083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rtl="0">
              <a:defRPr lang="hr-HR"/>
            </a:defPPr>
            <a:lvl1pPr algn="ctr">
              <a:defRPr>
                <a:solidFill>
                  <a:schemeClr val="lt1"/>
                </a:solidFill>
                <a:latin typeface="Garamond" panose="02020404030301010803"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Klikom na rad...</a:t>
            </a:r>
          </a:p>
        </p:txBody>
      </p:sp>
      <p:sp>
        <p:nvSpPr>
          <p:cNvPr id="8" name="TextBox 7">
            <a:extLst>
              <a:ext uri="{FF2B5EF4-FFF2-40B4-BE49-F238E27FC236}">
                <a16:creationId xmlns:a16="http://schemas.microsoft.com/office/drawing/2014/main" id="{F4DB35E5-D677-434C-8E7A-020C1CF0563E}"/>
              </a:ext>
            </a:extLst>
          </p:cNvPr>
          <p:cNvSpPr txBox="1"/>
          <p:nvPr/>
        </p:nvSpPr>
        <p:spPr>
          <a:xfrm>
            <a:off x="6096000" y="3029931"/>
            <a:ext cx="38164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rtl="0">
              <a:defRPr lang="hr-HR"/>
            </a:defPPr>
            <a:lvl1pPr algn="ctr">
              <a:defRPr>
                <a:solidFill>
                  <a:schemeClr val="lt1"/>
                </a:solidFill>
                <a:latin typeface="Garamond" panose="02020404030301010803"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...dobivate bibliografske podatke o radu (koji će vam trebati pri citiranju/navođenju literature!)</a:t>
            </a:r>
          </a:p>
        </p:txBody>
      </p:sp>
      <p:sp>
        <p:nvSpPr>
          <p:cNvPr id="9" name="TextBox 8">
            <a:extLst>
              <a:ext uri="{FF2B5EF4-FFF2-40B4-BE49-F238E27FC236}">
                <a16:creationId xmlns:a16="http://schemas.microsoft.com/office/drawing/2014/main" id="{E16CF5EA-FD18-44D9-9EC6-4A1CE1F5F79C}"/>
              </a:ext>
            </a:extLst>
          </p:cNvPr>
          <p:cNvSpPr txBox="1"/>
          <p:nvPr/>
        </p:nvSpPr>
        <p:spPr>
          <a:xfrm>
            <a:off x="4583832" y="5445224"/>
            <a:ext cx="446449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rtl="0">
              <a:defRPr lang="hr-HR"/>
            </a:defPPr>
            <a:lvl1pPr algn="ctr">
              <a:defRPr>
                <a:solidFill>
                  <a:schemeClr val="lt1"/>
                </a:solidFill>
                <a:latin typeface="Garamond" panose="02020404030301010803"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i informaciju do kada je knjiga posuđena.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Ta je informacija uvijek ‘svježa’.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Za sve ovo treba vam samo internet, nikakva lozinka </a:t>
            </a:r>
            <a:r>
              <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sym typeface="Wingdings" panose="05000000000000000000" pitchFamily="2" charset="2"/>
              </a:rPr>
              <a:t></a:t>
            </a:r>
            <a:endPar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2630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dirty="0">
                <a:solidFill>
                  <a:schemeClr val="tx1"/>
                </a:solidFill>
                <a:latin typeface="Garamond" panose="02020404030301010803" pitchFamily="18" charset="0"/>
              </a:rPr>
              <a:t>Google napredno pretraživanje </a:t>
            </a:r>
          </a:p>
          <a:p>
            <a:pPr>
              <a:buFont typeface="Arial" panose="020B0604020202020204" pitchFamily="34" charset="0"/>
              <a:buChar char="•"/>
            </a:pPr>
            <a:r>
              <a:rPr lang="hr-HR" dirty="0">
                <a:solidFill>
                  <a:schemeClr val="tx1"/>
                </a:solidFill>
                <a:latin typeface="Garamond" panose="02020404030301010803" pitchFamily="18" charset="0"/>
              </a:rPr>
              <a:t>sve ove riječi: Upišite važne riječi</a:t>
            </a:r>
          </a:p>
          <a:p>
            <a:pPr>
              <a:buFont typeface="Arial" panose="020B0604020202020204" pitchFamily="34" charset="0"/>
              <a:buChar char="•"/>
            </a:pPr>
            <a:r>
              <a:rPr lang="hr-HR" dirty="0">
                <a:solidFill>
                  <a:schemeClr val="tx1"/>
                </a:solidFill>
                <a:latin typeface="Garamond" panose="02020404030301010803" pitchFamily="18" charset="0"/>
              </a:rPr>
              <a:t>točno ovu riječ ili frazu: Stavite točne riječi u navodnike: "rat terijer„</a:t>
            </a:r>
          </a:p>
          <a:p>
            <a:pPr>
              <a:buFont typeface="Arial" panose="020B0604020202020204" pitchFamily="34" charset="0"/>
              <a:buChar char="•"/>
            </a:pPr>
            <a:r>
              <a:rPr lang="pl-PL" dirty="0">
                <a:solidFill>
                  <a:schemeClr val="tx1"/>
                </a:solidFill>
                <a:latin typeface="Garamond" panose="02020404030301010803" pitchFamily="18" charset="0"/>
              </a:rPr>
              <a:t>bilo koju od ovih riječi: Utipkajte oznaku OR između svih riječi koje želite: minijaturno OR standardno</a:t>
            </a:r>
          </a:p>
          <a:p>
            <a:pPr>
              <a:buFont typeface="Arial" panose="020B0604020202020204" pitchFamily="34" charset="0"/>
              <a:buChar char="•"/>
            </a:pPr>
            <a:r>
              <a:rPr lang="hr-HR" dirty="0">
                <a:solidFill>
                  <a:schemeClr val="tx1"/>
                </a:solidFill>
                <a:latin typeface="Garamond" panose="02020404030301010803" pitchFamily="18" charset="0"/>
              </a:rPr>
              <a:t>nijednu od ovih riječi: Stavite minus neposredno ispred riječi koje ne želite: -glodavac, -"</a:t>
            </a:r>
            <a:r>
              <a:rPr lang="hr-HR" dirty="0" err="1">
                <a:solidFill>
                  <a:schemeClr val="tx1"/>
                </a:solidFill>
                <a:latin typeface="Garamond" panose="02020404030301010803" pitchFamily="18" charset="0"/>
              </a:rPr>
              <a:t>Jack</a:t>
            </a:r>
            <a:r>
              <a:rPr lang="hr-HR" dirty="0">
                <a:solidFill>
                  <a:schemeClr val="tx1"/>
                </a:solidFill>
                <a:latin typeface="Garamond" panose="02020404030301010803" pitchFamily="18" charset="0"/>
              </a:rPr>
              <a:t> Russell„</a:t>
            </a:r>
          </a:p>
          <a:p>
            <a:pPr marL="0" indent="0">
              <a:buNone/>
            </a:pP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401325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dirty="0">
                <a:solidFill>
                  <a:schemeClr val="tx1"/>
                </a:solidFill>
                <a:latin typeface="Garamond" panose="02020404030301010803" pitchFamily="18" charset="0"/>
              </a:rPr>
              <a:t>Općeniti pojmovi - Hrčak</a:t>
            </a:r>
          </a:p>
          <a:p>
            <a:pPr>
              <a:buFont typeface="Arial" panose="020B0604020202020204" pitchFamily="34" charset="0"/>
              <a:buChar char="•"/>
            </a:pPr>
            <a:r>
              <a:rPr lang="hr-HR" b="1" dirty="0">
                <a:solidFill>
                  <a:schemeClr val="tx1"/>
                </a:solidFill>
                <a:latin typeface="Garamond" panose="02020404030301010803" pitchFamily="18" charset="0"/>
              </a:rPr>
              <a:t>Osnovno pretraživanje </a:t>
            </a:r>
            <a:r>
              <a:rPr lang="hr-HR" dirty="0">
                <a:solidFill>
                  <a:schemeClr val="tx1"/>
                </a:solidFill>
                <a:latin typeface="Garamond" panose="02020404030301010803" pitchFamily="18" charset="0"/>
              </a:rPr>
              <a:t>vrši se po </a:t>
            </a:r>
            <a:r>
              <a:rPr lang="hr-HR" b="1" dirty="0">
                <a:solidFill>
                  <a:schemeClr val="tx1"/>
                </a:solidFill>
                <a:latin typeface="Garamond" panose="02020404030301010803" pitchFamily="18" charset="0"/>
              </a:rPr>
              <a:t>poljima</a:t>
            </a:r>
            <a:r>
              <a:rPr lang="hr-HR" dirty="0">
                <a:solidFill>
                  <a:schemeClr val="tx1"/>
                </a:solidFill>
                <a:latin typeface="Garamond" panose="02020404030301010803" pitchFamily="18" charset="0"/>
              </a:rPr>
              <a:t>: naslov članka, autori, sažetak i ključne riječi.</a:t>
            </a:r>
          </a:p>
          <a:p>
            <a:pPr>
              <a:buFont typeface="Arial" panose="020B0604020202020204" pitchFamily="34" charset="0"/>
              <a:buChar char="•"/>
            </a:pPr>
            <a:r>
              <a:rPr lang="hr-HR" dirty="0">
                <a:solidFill>
                  <a:schemeClr val="tx1"/>
                </a:solidFill>
                <a:latin typeface="Garamond" panose="02020404030301010803" pitchFamily="18" charset="0"/>
              </a:rPr>
              <a:t>Kod </a:t>
            </a:r>
            <a:r>
              <a:rPr lang="hr-HR" b="1" dirty="0">
                <a:solidFill>
                  <a:schemeClr val="tx1"/>
                </a:solidFill>
                <a:latin typeface="Garamond" panose="02020404030301010803" pitchFamily="18" charset="0"/>
              </a:rPr>
              <a:t>naprednog pretraživanja </a:t>
            </a:r>
            <a:r>
              <a:rPr lang="hr-HR" dirty="0">
                <a:solidFill>
                  <a:schemeClr val="tx1"/>
                </a:solidFill>
                <a:latin typeface="Garamond" panose="02020404030301010803" pitchFamily="18" charset="0"/>
              </a:rPr>
              <a:t>može se pretraživati po poljima: naslov rada, autor, sažetak, ključne riječi, izdavač, naslov časopisa, Hrčak ID, DOI, projekt, ISSN, ORCID, afilijacija autora, cjeloviti tekst članka, područje / polje znanosti, godište, jezik te vrsta rada.</a:t>
            </a:r>
          </a:p>
          <a:p>
            <a:pPr>
              <a:buFont typeface="Arial" panose="020B0604020202020204" pitchFamily="34" charset="0"/>
              <a:buChar char="•"/>
            </a:pPr>
            <a:r>
              <a:rPr lang="hr-HR" dirty="0">
                <a:solidFill>
                  <a:schemeClr val="tx1"/>
                </a:solidFill>
                <a:latin typeface="Garamond" panose="02020404030301010803" pitchFamily="18" charset="0"/>
              </a:rPr>
              <a:t>Rezultati pretraživanja mogu biti poredani prema </a:t>
            </a:r>
            <a:r>
              <a:rPr lang="hr-HR" b="1" dirty="0">
                <a:solidFill>
                  <a:schemeClr val="tx1"/>
                </a:solidFill>
                <a:latin typeface="Garamond" panose="02020404030301010803" pitchFamily="18" charset="0"/>
              </a:rPr>
              <a:t>relevantnosti: </a:t>
            </a:r>
            <a:r>
              <a:rPr lang="hr-HR" dirty="0">
                <a:solidFill>
                  <a:schemeClr val="tx1"/>
                </a:solidFill>
                <a:latin typeface="Garamond" panose="02020404030301010803" pitchFamily="18" charset="0"/>
              </a:rPr>
              <a:t>prema broju pojavljivanja upisanog/traženog pojma (</a:t>
            </a:r>
            <a:r>
              <a:rPr lang="hr-HR" dirty="0" err="1">
                <a:solidFill>
                  <a:schemeClr val="tx1"/>
                </a:solidFill>
                <a:latin typeface="Garamond" panose="02020404030301010803" pitchFamily="18" charset="0"/>
              </a:rPr>
              <a:t>eng</a:t>
            </a:r>
            <a:r>
              <a:rPr lang="hr-HR"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query</a:t>
            </a:r>
            <a:r>
              <a:rPr lang="hr-HR" i="1"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term</a:t>
            </a:r>
            <a:r>
              <a:rPr lang="hr-HR" dirty="0">
                <a:solidFill>
                  <a:schemeClr val="tx1"/>
                </a:solidFill>
                <a:latin typeface="Garamond" panose="02020404030301010803" pitchFamily="18" charset="0"/>
              </a:rPr>
              <a:t>). Nedostaci: veliki dokument – veći broj traženog termina,</a:t>
            </a:r>
            <a:r>
              <a:rPr lang="hr-HR" b="1" dirty="0">
                <a:solidFill>
                  <a:schemeClr val="tx1"/>
                </a:solidFill>
                <a:latin typeface="Garamond" panose="02020404030301010803" pitchFamily="18" charset="0"/>
              </a:rPr>
              <a:t> </a:t>
            </a:r>
            <a:r>
              <a:rPr lang="hr-HR" dirty="0">
                <a:solidFill>
                  <a:schemeClr val="tx1"/>
                </a:solidFill>
                <a:latin typeface="Garamond" panose="02020404030301010803" pitchFamily="18" charset="0"/>
              </a:rPr>
              <a:t>jezik</a:t>
            </a:r>
          </a:p>
        </p:txBody>
      </p:sp>
    </p:spTree>
    <p:extLst>
      <p:ext uri="{BB962C8B-B14F-4D97-AF65-F5344CB8AC3E}">
        <p14:creationId xmlns:p14="http://schemas.microsoft.com/office/powerpoint/2010/main" val="359383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dirty="0">
                <a:solidFill>
                  <a:schemeClr val="tx1"/>
                </a:solidFill>
                <a:latin typeface="Garamond" panose="02020404030301010803" pitchFamily="18" charset="0"/>
              </a:rPr>
              <a:t>Upute za pretraživanje, Hrčak</a:t>
            </a:r>
          </a:p>
          <a:p>
            <a:pPr marL="0" indent="0">
              <a:buNone/>
            </a:pPr>
            <a:r>
              <a:rPr lang="hr-HR" dirty="0">
                <a:solidFill>
                  <a:schemeClr val="tx1"/>
                </a:solidFill>
                <a:latin typeface="Garamond" panose="02020404030301010803" pitchFamily="18" charset="0"/>
              </a:rPr>
              <a:t>Operatori koje možete koristiti prilikom upisivanje pojmova za pretraživanje su:</a:t>
            </a:r>
          </a:p>
          <a:p>
            <a:pPr marL="0" indent="0">
              <a:buNone/>
            </a:pPr>
            <a:r>
              <a:rPr lang="hr-HR" dirty="0">
                <a:solidFill>
                  <a:schemeClr val="tx1"/>
                </a:solidFill>
                <a:latin typeface="Garamond" panose="02020404030301010803" pitchFamily="18" charset="0"/>
              </a:rPr>
              <a:t>+ ako želite naglasiti da je neki od pojmova koje tražite obavezan (npr. +stiropor)</a:t>
            </a:r>
          </a:p>
          <a:p>
            <a:pPr marL="0" indent="0">
              <a:buNone/>
            </a:pPr>
            <a:r>
              <a:rPr lang="hr-HR" dirty="0">
                <a:solidFill>
                  <a:schemeClr val="tx1"/>
                </a:solidFill>
                <a:latin typeface="Garamond" panose="02020404030301010803" pitchFamily="18" charset="0"/>
              </a:rPr>
              <a:t>- ako želite da se ne prikažu članci koji sadrže neki pojam (npr. -plastika)</a:t>
            </a:r>
          </a:p>
          <a:p>
            <a:pPr marL="0" indent="0">
              <a:buNone/>
            </a:pPr>
            <a:r>
              <a:rPr lang="hr-HR" dirty="0">
                <a:solidFill>
                  <a:schemeClr val="tx1"/>
                </a:solidFill>
                <a:latin typeface="Garamond" panose="02020404030301010803" pitchFamily="18" charset="0"/>
              </a:rPr>
              <a:t>* znak koji mijenja bilo koji drugi niz znakova (npr. program* će obuhvatiti pojmove program, programiranje, programi,...)</a:t>
            </a:r>
          </a:p>
          <a:p>
            <a:pPr marL="0" indent="0">
              <a:buNone/>
            </a:pPr>
            <a:r>
              <a:rPr lang="hr-HR" dirty="0">
                <a:solidFill>
                  <a:schemeClr val="tx1"/>
                </a:solidFill>
                <a:latin typeface="Garamond" panose="02020404030301010803" pitchFamily="18" charset="0"/>
              </a:rPr>
              <a:t>“    ” ako tražite neku frazu (npr. “izrada stiropora”)</a:t>
            </a:r>
          </a:p>
          <a:p>
            <a:pPr>
              <a:buFont typeface="Arial" panose="020B0604020202020204" pitchFamily="34" charset="0"/>
              <a:buChar char="•"/>
            </a:pPr>
            <a:r>
              <a:rPr lang="hr-HR" dirty="0" err="1">
                <a:solidFill>
                  <a:schemeClr val="tx1"/>
                </a:solidFill>
                <a:latin typeface="Garamond" panose="02020404030301010803" pitchFamily="18" charset="0"/>
              </a:rPr>
              <a:t>eng</a:t>
            </a:r>
            <a:r>
              <a:rPr lang="hr-HR"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truncation</a:t>
            </a:r>
            <a:r>
              <a:rPr lang="hr-HR" i="1" dirty="0">
                <a:solidFill>
                  <a:schemeClr val="tx1"/>
                </a:solidFill>
                <a:latin typeface="Garamond" panose="02020404030301010803" pitchFamily="18" charset="0"/>
              </a:rPr>
              <a:t> i </a:t>
            </a:r>
            <a:r>
              <a:rPr lang="hr-HR" i="1" dirty="0" err="1">
                <a:solidFill>
                  <a:schemeClr val="tx1"/>
                </a:solidFill>
                <a:latin typeface="Garamond" panose="02020404030301010803" pitchFamily="18" charset="0"/>
              </a:rPr>
              <a:t>wild</a:t>
            </a:r>
            <a:r>
              <a:rPr lang="hr-HR" i="1"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cards</a:t>
            </a:r>
            <a:r>
              <a:rPr lang="hr-HR" i="1" dirty="0">
                <a:solidFill>
                  <a:schemeClr val="tx1"/>
                </a:solidFill>
                <a:latin typeface="Garamond" panose="02020404030301010803" pitchFamily="18" charset="0"/>
              </a:rPr>
              <a:t> </a:t>
            </a:r>
            <a:r>
              <a:rPr lang="hr-HR" dirty="0">
                <a:solidFill>
                  <a:schemeClr val="tx1"/>
                </a:solidFill>
                <a:latin typeface="Garamond" panose="02020404030301010803" pitchFamily="18" charset="0"/>
              </a:rPr>
              <a:t>– nisu svi znakovi isti u svim bazama *, !, ?, #</a:t>
            </a:r>
          </a:p>
          <a:p>
            <a:pPr marL="0" indent="0">
              <a:buNone/>
            </a:pP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89489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dirty="0">
                <a:solidFill>
                  <a:schemeClr val="tx1"/>
                </a:solidFill>
                <a:latin typeface="Garamond" panose="02020404030301010803" pitchFamily="18" charset="0"/>
              </a:rPr>
              <a:t>Upute za pretraživanje, Hrčak</a:t>
            </a:r>
          </a:p>
          <a:p>
            <a:pPr marL="0" indent="0">
              <a:buNone/>
            </a:pPr>
            <a:r>
              <a:rPr lang="hr-HR" b="1" dirty="0">
                <a:solidFill>
                  <a:schemeClr val="tx1"/>
                </a:solidFill>
                <a:latin typeface="Garamond" panose="02020404030301010803" pitchFamily="18" charset="0"/>
              </a:rPr>
              <a:t>Primjeri pretraživanja:</a:t>
            </a:r>
          </a:p>
          <a:p>
            <a:pPr>
              <a:buFont typeface="Arial" panose="020B0604020202020204" pitchFamily="34" charset="0"/>
              <a:buChar char="•"/>
            </a:pPr>
            <a:r>
              <a:rPr lang="hr-HR" dirty="0" err="1">
                <a:solidFill>
                  <a:schemeClr val="tx1"/>
                </a:solidFill>
                <a:latin typeface="Garamond" panose="02020404030301010803" pitchFamily="18" charset="0"/>
              </a:rPr>
              <a:t>apple</a:t>
            </a:r>
            <a:r>
              <a:rPr lang="hr-HR" dirty="0">
                <a:solidFill>
                  <a:schemeClr val="tx1"/>
                </a:solidFill>
                <a:latin typeface="Garamond" panose="02020404030301010803" pitchFamily="18" charset="0"/>
              </a:rPr>
              <a:t> banana  Pronalazi rezultate koji sadrže obje riječi.</a:t>
            </a:r>
          </a:p>
          <a:p>
            <a:pPr>
              <a:buFont typeface="Arial" panose="020B0604020202020204" pitchFamily="34" charset="0"/>
              <a:buChar char="•"/>
            </a:pPr>
            <a:r>
              <a:rPr lang="hr-HR" dirty="0">
                <a:solidFill>
                  <a:schemeClr val="tx1"/>
                </a:solidFill>
                <a:latin typeface="Garamond" panose="02020404030301010803" pitchFamily="18" charset="0"/>
              </a:rPr>
              <a:t>+</a:t>
            </a:r>
            <a:r>
              <a:rPr lang="hr-HR" dirty="0" err="1">
                <a:solidFill>
                  <a:schemeClr val="tx1"/>
                </a:solidFill>
                <a:latin typeface="Garamond" panose="02020404030301010803" pitchFamily="18" charset="0"/>
              </a:rPr>
              <a:t>apple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macintosh</a:t>
            </a:r>
            <a:r>
              <a:rPr lang="hr-HR" dirty="0">
                <a:solidFill>
                  <a:schemeClr val="tx1"/>
                </a:solidFill>
                <a:latin typeface="Garamond" panose="02020404030301010803" pitchFamily="18" charset="0"/>
              </a:rPr>
              <a:t> Pronalazi rezultate koji sadrže riječ “</a:t>
            </a:r>
            <a:r>
              <a:rPr lang="hr-HR" dirty="0" err="1">
                <a:solidFill>
                  <a:schemeClr val="tx1"/>
                </a:solidFill>
                <a:latin typeface="Garamond" panose="02020404030301010803" pitchFamily="18" charset="0"/>
              </a:rPr>
              <a:t>apple</a:t>
            </a:r>
            <a:r>
              <a:rPr lang="hr-HR" dirty="0">
                <a:solidFill>
                  <a:schemeClr val="tx1"/>
                </a:solidFill>
                <a:latin typeface="Garamond" panose="02020404030301010803" pitchFamily="18" charset="0"/>
              </a:rPr>
              <a:t>”, ali ne i riječ “</a:t>
            </a:r>
            <a:r>
              <a:rPr lang="hr-HR" dirty="0" err="1">
                <a:solidFill>
                  <a:schemeClr val="tx1"/>
                </a:solidFill>
                <a:latin typeface="Garamond" panose="02020404030301010803" pitchFamily="18" charset="0"/>
              </a:rPr>
              <a:t>macintosh</a:t>
            </a:r>
            <a:r>
              <a:rPr lang="hr-HR" dirty="0">
                <a:solidFill>
                  <a:schemeClr val="tx1"/>
                </a:solidFill>
                <a:latin typeface="Garamond" panose="02020404030301010803" pitchFamily="18" charset="0"/>
              </a:rPr>
              <a:t>”.</a:t>
            </a:r>
          </a:p>
          <a:p>
            <a:pPr>
              <a:buFont typeface="Arial" panose="020B0604020202020204" pitchFamily="34" charset="0"/>
              <a:buChar char="•"/>
            </a:pPr>
            <a:r>
              <a:rPr lang="hr-HR" dirty="0" err="1">
                <a:solidFill>
                  <a:schemeClr val="tx1"/>
                </a:solidFill>
                <a:latin typeface="Garamond" panose="02020404030301010803" pitchFamily="18" charset="0"/>
              </a:rPr>
              <a:t>apple</a:t>
            </a:r>
            <a:r>
              <a:rPr lang="hr-HR" dirty="0">
                <a:solidFill>
                  <a:schemeClr val="tx1"/>
                </a:solidFill>
                <a:latin typeface="Garamond" panose="02020404030301010803" pitchFamily="18" charset="0"/>
              </a:rPr>
              <a:t>* Pronalazi rezultate koji sadrže riječ koja počinje nizom </a:t>
            </a:r>
            <a:r>
              <a:rPr lang="hr-HR" dirty="0" err="1">
                <a:solidFill>
                  <a:schemeClr val="tx1"/>
                </a:solidFill>
                <a:latin typeface="Garamond" panose="02020404030301010803" pitchFamily="18" charset="0"/>
              </a:rPr>
              <a:t>apple</a:t>
            </a:r>
            <a:r>
              <a:rPr lang="hr-HR" dirty="0">
                <a:solidFill>
                  <a:schemeClr val="tx1"/>
                </a:solidFill>
                <a:latin typeface="Garamond" panose="02020404030301010803" pitchFamily="18" charset="0"/>
              </a:rPr>
              <a:t> kao npr. “</a:t>
            </a:r>
            <a:r>
              <a:rPr lang="hr-HR" dirty="0" err="1">
                <a:solidFill>
                  <a:schemeClr val="tx1"/>
                </a:solidFill>
                <a:latin typeface="Garamond" panose="02020404030301010803" pitchFamily="18" charset="0"/>
              </a:rPr>
              <a:t>apple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apples</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applesauce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applet</a:t>
            </a:r>
            <a:r>
              <a:rPr lang="hr-HR" dirty="0">
                <a:solidFill>
                  <a:schemeClr val="tx1"/>
                </a:solidFill>
                <a:latin typeface="Garamond" panose="02020404030301010803" pitchFamily="18" charset="0"/>
              </a:rPr>
              <a:t>”,....</a:t>
            </a:r>
          </a:p>
          <a:p>
            <a:pPr>
              <a:buFont typeface="Arial" panose="020B0604020202020204" pitchFamily="34" charset="0"/>
              <a:buChar char="•"/>
            </a:pPr>
            <a:r>
              <a:rPr lang="hr-HR" dirty="0">
                <a:solidFill>
                  <a:schemeClr val="tx1"/>
                </a:solidFill>
                <a:latin typeface="Garamond" panose="02020404030301010803" pitchFamily="18" charset="0"/>
              </a:rPr>
              <a:t>"some </a:t>
            </a:r>
            <a:r>
              <a:rPr lang="hr-HR" dirty="0" err="1">
                <a:solidFill>
                  <a:schemeClr val="tx1"/>
                </a:solidFill>
                <a:latin typeface="Garamond" panose="02020404030301010803" pitchFamily="18" charset="0"/>
              </a:rPr>
              <a:t>words</a:t>
            </a:r>
            <a:r>
              <a:rPr lang="hr-HR" dirty="0">
                <a:solidFill>
                  <a:schemeClr val="tx1"/>
                </a:solidFill>
                <a:latin typeface="Garamond" panose="02020404030301010803" pitchFamily="18" charset="0"/>
              </a:rPr>
              <a:t>" Pronalazi rezultate koji sadrže frazu “some </a:t>
            </a:r>
            <a:r>
              <a:rPr lang="hr-HR" dirty="0" err="1">
                <a:solidFill>
                  <a:schemeClr val="tx1"/>
                </a:solidFill>
                <a:latin typeface="Garamond" panose="02020404030301010803" pitchFamily="18" charset="0"/>
              </a:rPr>
              <a:t>words</a:t>
            </a:r>
            <a:r>
              <a:rPr lang="hr-HR" dirty="0">
                <a:solidFill>
                  <a:schemeClr val="tx1"/>
                </a:solidFill>
                <a:latin typeface="Garamond" panose="02020404030301010803" pitchFamily="18" charset="0"/>
              </a:rPr>
              <a:t>” (npr. “some </a:t>
            </a:r>
            <a:r>
              <a:rPr lang="hr-HR" dirty="0" err="1">
                <a:solidFill>
                  <a:schemeClr val="tx1"/>
                </a:solidFill>
                <a:latin typeface="Garamond" panose="02020404030301010803" pitchFamily="18" charset="0"/>
              </a:rPr>
              <a:t>words</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of</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wisdom</a:t>
            </a:r>
            <a:r>
              <a:rPr lang="hr-HR" dirty="0">
                <a:solidFill>
                  <a:schemeClr val="tx1"/>
                </a:solidFill>
                <a:latin typeface="Garamond" panose="02020404030301010803" pitchFamily="18" charset="0"/>
              </a:rPr>
              <a:t>”, ali ne i “some </a:t>
            </a:r>
            <a:r>
              <a:rPr lang="hr-HR" dirty="0" err="1">
                <a:solidFill>
                  <a:schemeClr val="tx1"/>
                </a:solidFill>
                <a:latin typeface="Garamond" panose="02020404030301010803" pitchFamily="18" charset="0"/>
              </a:rPr>
              <a:t>noise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words</a:t>
            </a:r>
            <a:r>
              <a:rPr lang="hr-HR" dirty="0">
                <a:solidFill>
                  <a:schemeClr val="tx1"/>
                </a:solidFill>
                <a:latin typeface="Garamond" panose="02020404030301010803" pitchFamily="18" charset="0"/>
              </a:rPr>
              <a:t>”). Znak navodnika " koji okružuje frazu ne smije se pojavljivati unutar fraze.  (Hrčak, 2018)</a:t>
            </a:r>
          </a:p>
        </p:txBody>
      </p:sp>
    </p:spTree>
    <p:extLst>
      <p:ext uri="{BB962C8B-B14F-4D97-AF65-F5344CB8AC3E}">
        <p14:creationId xmlns:p14="http://schemas.microsoft.com/office/powerpoint/2010/main" val="10215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dirty="0">
                <a:solidFill>
                  <a:schemeClr val="tx1"/>
                </a:solidFill>
                <a:latin typeface="Garamond" panose="02020404030301010803" pitchFamily="18" charset="0"/>
              </a:rPr>
              <a:t>Općeniti pojmovi</a:t>
            </a:r>
          </a:p>
          <a:p>
            <a:pPr>
              <a:buFont typeface="Arial" panose="020B0604020202020204" pitchFamily="34" charset="0"/>
              <a:buChar char="•"/>
            </a:pPr>
            <a:r>
              <a:rPr lang="hr-HR" dirty="0">
                <a:solidFill>
                  <a:schemeClr val="tx1"/>
                </a:solidFill>
                <a:latin typeface="Garamond" panose="02020404030301010803" pitchFamily="18" charset="0"/>
              </a:rPr>
              <a:t>George Boole (1815. – 1864), britanski matematičar i logičar, profesor matematike u </a:t>
            </a:r>
            <a:r>
              <a:rPr lang="hr-HR" dirty="0" err="1">
                <a:solidFill>
                  <a:schemeClr val="tx1"/>
                </a:solidFill>
                <a:latin typeface="Garamond" panose="02020404030301010803" pitchFamily="18" charset="0"/>
              </a:rPr>
              <a:t>Corku</a:t>
            </a:r>
            <a:r>
              <a:rPr lang="hr-HR" dirty="0">
                <a:solidFill>
                  <a:schemeClr val="tx1"/>
                </a:solidFill>
                <a:latin typeface="Garamond" panose="02020404030301010803" pitchFamily="18" charset="0"/>
              </a:rPr>
              <a:t>, Irska. Dao je prinose matematici u rješavanju algebarskih problema → Booleova algebra, teoriji </a:t>
            </a:r>
            <a:r>
              <a:rPr lang="hr-HR" dirty="0" err="1">
                <a:solidFill>
                  <a:schemeClr val="tx1"/>
                </a:solidFill>
                <a:latin typeface="Garamond" panose="02020404030301010803" pitchFamily="18" charset="0"/>
              </a:rPr>
              <a:t>invarijantnosti</a:t>
            </a:r>
            <a:r>
              <a:rPr lang="hr-HR" dirty="0">
                <a:solidFill>
                  <a:schemeClr val="tx1"/>
                </a:solidFill>
                <a:latin typeface="Garamond" panose="02020404030301010803" pitchFamily="18" charset="0"/>
              </a:rPr>
              <a:t>, matematičkoj logici i dr.</a:t>
            </a:r>
          </a:p>
          <a:p>
            <a:pPr>
              <a:buFont typeface="Arial" panose="020B0604020202020204" pitchFamily="34" charset="0"/>
              <a:buChar char="•"/>
            </a:pPr>
            <a:r>
              <a:rPr lang="hr-HR" dirty="0">
                <a:solidFill>
                  <a:schemeClr val="tx1"/>
                </a:solidFill>
                <a:latin typeface="Garamond" panose="02020404030301010803" pitchFamily="18" charset="0"/>
              </a:rPr>
              <a:t>pri pretraživanju, kako kombinirati određene koncepte i isključiti određene pojmove pri pretraživanju tadašnjih tiskanih baza podataka</a:t>
            </a:r>
          </a:p>
          <a:p>
            <a:pPr>
              <a:buFont typeface="Arial" panose="020B0604020202020204" pitchFamily="34" charset="0"/>
              <a:buChar char="•"/>
            </a:pPr>
            <a:r>
              <a:rPr lang="hr-HR" dirty="0">
                <a:solidFill>
                  <a:schemeClr val="tx1"/>
                </a:solidFill>
                <a:latin typeface="Garamond" panose="02020404030301010803" pitchFamily="18" charset="0"/>
              </a:rPr>
              <a:t>većina online baza podataka podržava Booleanovu tehniku pretraživanja. </a:t>
            </a:r>
          </a:p>
        </p:txBody>
      </p:sp>
    </p:spTree>
    <p:extLst>
      <p:ext uri="{BB962C8B-B14F-4D97-AF65-F5344CB8AC3E}">
        <p14:creationId xmlns:p14="http://schemas.microsoft.com/office/powerpoint/2010/main" val="29968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a:buFont typeface="Arial" panose="020B0604020202020204" pitchFamily="34" charset="0"/>
              <a:buChar char="•"/>
            </a:pPr>
            <a:r>
              <a:rPr lang="hr-HR" dirty="0">
                <a:solidFill>
                  <a:schemeClr val="tx1"/>
                </a:solidFill>
                <a:latin typeface="Garamond" panose="02020404030301010803" pitchFamily="18" charset="0"/>
              </a:rPr>
              <a:t>internet – više javno dostupnih izvora, potreba za informacijom se zadovoljava puno brže, ali i se javlja potreba za organizacijom informacija – razvoj sustava za pronalaženje i integriranje različitih vrsta izvora informacija</a:t>
            </a:r>
          </a:p>
          <a:p>
            <a:pPr>
              <a:buFont typeface="Arial" panose="020B0604020202020204" pitchFamily="34" charset="0"/>
              <a:buChar char="•"/>
            </a:pPr>
            <a:r>
              <a:rPr lang="hr-HR" dirty="0">
                <a:solidFill>
                  <a:schemeClr val="tx1"/>
                </a:solidFill>
                <a:latin typeface="Garamond" panose="02020404030301010803" pitchFamily="18" charset="0"/>
              </a:rPr>
              <a:t>sve veći broj znanstvenika, istraživanja, pojava novih znanstvenih disciplina</a:t>
            </a:r>
          </a:p>
          <a:p>
            <a:pPr>
              <a:buFont typeface="Arial" panose="020B0604020202020204" pitchFamily="34" charset="0"/>
              <a:buChar char="•"/>
            </a:pPr>
            <a:r>
              <a:rPr lang="hr-HR" dirty="0">
                <a:solidFill>
                  <a:schemeClr val="tx1"/>
                </a:solidFill>
                <a:latin typeface="Garamond" panose="02020404030301010803" pitchFamily="18" charset="0"/>
              </a:rPr>
              <a:t>baza podataka organizirana je i uređena cjelina međusobno povezanih podataka.</a:t>
            </a:r>
          </a:p>
          <a:p>
            <a:pPr>
              <a:buFont typeface="Arial" panose="020B0604020202020204" pitchFamily="34" charset="0"/>
              <a:buChar char="•"/>
            </a:pPr>
            <a:endParaRPr lang="hr-HR" dirty="0">
              <a:latin typeface="Garamond" panose="02020404030301010803" pitchFamily="18" charset="0"/>
            </a:endParaRPr>
          </a:p>
        </p:txBody>
      </p:sp>
    </p:spTree>
    <p:extLst>
      <p:ext uri="{BB962C8B-B14F-4D97-AF65-F5344CB8AC3E}">
        <p14:creationId xmlns:p14="http://schemas.microsoft.com/office/powerpoint/2010/main" val="113650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solidFill>
                  <a:schemeClr val="tx1"/>
                </a:solidFill>
                <a:latin typeface="Garamond" panose="02020404030301010803" pitchFamily="18" charset="0"/>
              </a:rPr>
              <a:t>Booleovi logički operatori </a:t>
            </a:r>
          </a:p>
          <a:p>
            <a:pPr>
              <a:buFont typeface="Arial" panose="020B0604020202020204" pitchFamily="34" charset="0"/>
              <a:buChar char="•"/>
            </a:pPr>
            <a:r>
              <a:rPr lang="hr-HR" dirty="0">
                <a:solidFill>
                  <a:schemeClr val="tx1"/>
                </a:solidFill>
                <a:latin typeface="Garamond" panose="02020404030301010803" pitchFamily="18" charset="0"/>
              </a:rPr>
              <a:t>postavljaju se između pojmova za pretraživanje</a:t>
            </a:r>
          </a:p>
          <a:p>
            <a:pPr>
              <a:buFont typeface="Arial" panose="020B0604020202020204" pitchFamily="34" charset="0"/>
              <a:buChar char="•"/>
            </a:pPr>
            <a:r>
              <a:rPr lang="hr-HR" dirty="0">
                <a:solidFill>
                  <a:schemeClr val="tx1"/>
                </a:solidFill>
                <a:latin typeface="Garamond" panose="02020404030301010803" pitchFamily="18" charset="0"/>
              </a:rPr>
              <a:t>AND - obuhvaćeni su samo oni zapisi koji sadrže zadane pojmove, što znači da se pretraga suzuje.</a:t>
            </a:r>
          </a:p>
          <a:p>
            <a:pPr>
              <a:buFont typeface="Arial" panose="020B0604020202020204" pitchFamily="34" charset="0"/>
              <a:buChar char="•"/>
            </a:pPr>
            <a:r>
              <a:rPr lang="hr-HR" dirty="0">
                <a:solidFill>
                  <a:schemeClr val="tx1"/>
                </a:solidFill>
                <a:latin typeface="Garamond" panose="02020404030301010803" pitchFamily="18" charset="0"/>
              </a:rPr>
              <a:t>OR postavljen između traženih pojmova proširit će pretragu (pronađeni će biti svi zapisi koji sadrže bilo koji od zadanih pojmova)</a:t>
            </a:r>
          </a:p>
          <a:p>
            <a:pPr>
              <a:buFont typeface="Arial" panose="020B0604020202020204" pitchFamily="34" charset="0"/>
              <a:buChar char="•"/>
            </a:pPr>
            <a:r>
              <a:rPr lang="hr-HR" dirty="0">
                <a:solidFill>
                  <a:schemeClr val="tx1"/>
                </a:solidFill>
                <a:latin typeface="Garamond" panose="02020404030301010803" pitchFamily="18" charset="0"/>
              </a:rPr>
              <a:t>NOT suzuje pretragu isključivanjem pojma </a:t>
            </a:r>
          </a:p>
        </p:txBody>
      </p:sp>
    </p:spTree>
    <p:extLst>
      <p:ext uri="{BB962C8B-B14F-4D97-AF65-F5344CB8AC3E}">
        <p14:creationId xmlns:p14="http://schemas.microsoft.com/office/powerpoint/2010/main" val="339164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normAutofit/>
          </a:bodyPr>
          <a:lstStyle/>
          <a:p>
            <a:pPr algn="ctr"/>
            <a:r>
              <a:rPr lang="hr-HR" dirty="0">
                <a:latin typeface="Garamond" panose="02020404030301010803" pitchFamily="18" charset="0"/>
              </a:rPr>
              <a:t>Pretraživanje znanstvenih informacija</a:t>
            </a:r>
            <a:br>
              <a:rPr lang="hr-HR" dirty="0">
                <a:latin typeface="Garamond" panose="02020404030301010803" pitchFamily="18" charset="0"/>
              </a:rPr>
            </a:br>
            <a:r>
              <a:rPr lang="hr-HR" dirty="0">
                <a:latin typeface="Garamond" panose="02020404030301010803" pitchFamily="18" charset="0"/>
              </a:rPr>
              <a:t>KONCEPTI</a:t>
            </a:r>
          </a:p>
        </p:txBody>
      </p:sp>
      <p:sp>
        <p:nvSpPr>
          <p:cNvPr id="6" name="Text Placeholder 5">
            <a:extLst>
              <a:ext uri="{FF2B5EF4-FFF2-40B4-BE49-F238E27FC236}">
                <a16:creationId xmlns:a16="http://schemas.microsoft.com/office/drawing/2014/main" id="{6BB6BF44-9172-46D4-81EB-6A383ECC0860}"/>
              </a:ext>
            </a:extLst>
          </p:cNvPr>
          <p:cNvSpPr>
            <a:spLocks noGrp="1"/>
          </p:cNvSpPr>
          <p:nvPr>
            <p:ph idx="1"/>
          </p:nvPr>
        </p:nvSpPr>
        <p:spPr>
          <a:xfrm>
            <a:off x="551384" y="1828799"/>
            <a:ext cx="10116616" cy="4572001"/>
          </a:xfrm>
        </p:spPr>
        <p:txBody>
          <a:bodyPr/>
          <a:lstStyle/>
          <a:p>
            <a:pPr marL="0" indent="0" algn="ctr">
              <a:buNone/>
            </a:pPr>
            <a:r>
              <a:rPr lang="hr-HR" dirty="0">
                <a:solidFill>
                  <a:schemeClr val="tx1"/>
                </a:solidFill>
                <a:latin typeface="Garamond" panose="02020404030301010803" pitchFamily="18" charset="0"/>
              </a:rPr>
              <a:t>Utjecaj tjelesne aktivnosti na prevenciju i smanjenje debljine kod djece od 5. do 8. razreda osnovne škole – na ovu temu treba napisati seminarski rad</a:t>
            </a:r>
          </a:p>
          <a:p>
            <a:pPr marL="0" indent="0" algn="ctr">
              <a:buNone/>
            </a:pPr>
            <a:endParaRPr lang="hr-HR" dirty="0">
              <a:solidFill>
                <a:schemeClr val="tx1"/>
              </a:solidFill>
              <a:latin typeface="Garamond" panose="02020404030301010803" pitchFamily="18" charset="0"/>
            </a:endParaRPr>
          </a:p>
          <a:p>
            <a:pPr>
              <a:buFont typeface="Arial" panose="020B0604020202020204" pitchFamily="34" charset="0"/>
              <a:buChar char="•"/>
            </a:pPr>
            <a:r>
              <a:rPr lang="hr-HR" dirty="0">
                <a:solidFill>
                  <a:schemeClr val="tx1"/>
                </a:solidFill>
                <a:latin typeface="Garamond" panose="02020404030301010803" pitchFamily="18" charset="0"/>
              </a:rPr>
              <a:t>‘razbiti’ temu na koncepte – osnovne pojmove i pronaći riječi istog ili sličnog značenja, povezati ih s OR</a:t>
            </a:r>
          </a:p>
          <a:p>
            <a:pPr>
              <a:buFont typeface="Arial" panose="020B0604020202020204" pitchFamily="34" charset="0"/>
              <a:buChar char="•"/>
            </a:pPr>
            <a:r>
              <a:rPr lang="hr-HR" dirty="0">
                <a:solidFill>
                  <a:schemeClr val="tx1"/>
                </a:solidFill>
                <a:latin typeface="Garamond" panose="02020404030301010803" pitchFamily="18" charset="0"/>
              </a:rPr>
              <a:t>koncepti se povezuju s AND</a:t>
            </a:r>
          </a:p>
          <a:p>
            <a:pPr>
              <a:buFont typeface="Arial" panose="020B0604020202020204" pitchFamily="34" charset="0"/>
              <a:buChar char="•"/>
            </a:pPr>
            <a:endParaRPr lang="hr-HR" b="1" dirty="0">
              <a:solidFill>
                <a:schemeClr val="tx1"/>
              </a:solidFill>
              <a:latin typeface="Garamond" panose="02020404030301010803" pitchFamily="18" charset="0"/>
            </a:endParaRPr>
          </a:p>
          <a:p>
            <a:pPr marL="0" indent="0" algn="ctr">
              <a:buNone/>
            </a:pPr>
            <a:endParaRPr lang="hr-HR"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21710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1066800" y="99220"/>
            <a:ext cx="10058400" cy="1180172"/>
          </a:xfrm>
        </p:spPr>
        <p:txBody>
          <a:bodyPr rtlCol="0">
            <a:normAutofit/>
          </a:bodyPr>
          <a:lstStyle/>
          <a:p>
            <a:pPr algn="ctr"/>
            <a:r>
              <a:rPr lang="hr-HR" dirty="0">
                <a:latin typeface="Garamond" panose="02020404030301010803" pitchFamily="18" charset="0"/>
              </a:rPr>
              <a:t>Pretraživanje znanstvenih informacija</a:t>
            </a:r>
            <a:br>
              <a:rPr lang="hr-HR" dirty="0">
                <a:latin typeface="Garamond" panose="02020404030301010803" pitchFamily="18" charset="0"/>
              </a:rPr>
            </a:br>
            <a:r>
              <a:rPr lang="hr-HR" dirty="0">
                <a:latin typeface="Garamond" panose="02020404030301010803" pitchFamily="18" charset="0"/>
              </a:rPr>
              <a:t>KONCEPTI</a:t>
            </a:r>
          </a:p>
        </p:txBody>
      </p:sp>
      <p:sp>
        <p:nvSpPr>
          <p:cNvPr id="6" name="Text Placeholder 5">
            <a:extLst>
              <a:ext uri="{FF2B5EF4-FFF2-40B4-BE49-F238E27FC236}">
                <a16:creationId xmlns:a16="http://schemas.microsoft.com/office/drawing/2014/main" id="{6BB6BF44-9172-46D4-81EB-6A383ECC0860}"/>
              </a:ext>
            </a:extLst>
          </p:cNvPr>
          <p:cNvSpPr>
            <a:spLocks noGrp="1"/>
          </p:cNvSpPr>
          <p:nvPr>
            <p:ph type="body" idx="1"/>
          </p:nvPr>
        </p:nvSpPr>
        <p:spPr>
          <a:xfrm>
            <a:off x="1066800" y="1828798"/>
            <a:ext cx="4800600" cy="1816225"/>
          </a:xfrm>
        </p:spPr>
        <p:txBody>
          <a:bodyPr/>
          <a:lstStyle/>
          <a:p>
            <a:endParaRPr lang="hr-HR" b="1" dirty="0">
              <a:solidFill>
                <a:schemeClr val="tx1"/>
              </a:solidFill>
              <a:latin typeface="Garamond" panose="02020404030301010803" pitchFamily="18" charset="0"/>
            </a:endParaRPr>
          </a:p>
          <a:p>
            <a:r>
              <a:rPr lang="hr-HR" b="1" dirty="0">
                <a:solidFill>
                  <a:srgbClr val="00B050"/>
                </a:solidFill>
                <a:latin typeface="Garamond" panose="02020404030301010803" pitchFamily="18" charset="0"/>
              </a:rPr>
              <a:t>Tjelesna aktivnost</a:t>
            </a:r>
          </a:p>
          <a:p>
            <a:pPr marL="342900" indent="-342900">
              <a:buFont typeface="Arial" panose="020B0604020202020204" pitchFamily="34" charset="0"/>
              <a:buChar char="•"/>
            </a:pPr>
            <a:r>
              <a:rPr lang="hr-HR" dirty="0">
                <a:solidFill>
                  <a:srgbClr val="00B050"/>
                </a:solidFill>
                <a:latin typeface="Garamond" panose="02020404030301010803" pitchFamily="18" charset="0"/>
              </a:rPr>
              <a:t>vježbanje</a:t>
            </a:r>
          </a:p>
          <a:p>
            <a:pPr marL="342900" indent="-342900">
              <a:buFont typeface="Arial" panose="020B0604020202020204" pitchFamily="34" charset="0"/>
              <a:buChar char="•"/>
            </a:pPr>
            <a:r>
              <a:rPr lang="hr-HR" dirty="0">
                <a:solidFill>
                  <a:srgbClr val="00B050"/>
                </a:solidFill>
                <a:latin typeface="Garamond" panose="02020404030301010803" pitchFamily="18" charset="0"/>
              </a:rPr>
              <a:t>treniranje</a:t>
            </a:r>
          </a:p>
          <a:p>
            <a:pPr marL="342900" indent="-342900">
              <a:buFont typeface="Arial" panose="020B0604020202020204" pitchFamily="34" charset="0"/>
              <a:buChar char="•"/>
            </a:pPr>
            <a:r>
              <a:rPr lang="hr-HR" dirty="0">
                <a:solidFill>
                  <a:srgbClr val="00B050"/>
                </a:solidFill>
                <a:latin typeface="Garamond" panose="02020404030301010803" pitchFamily="18" charset="0"/>
              </a:rPr>
              <a:t>trening</a:t>
            </a:r>
          </a:p>
          <a:p>
            <a:endParaRPr lang="hr-HR" b="1" dirty="0">
              <a:solidFill>
                <a:schemeClr val="tx1"/>
              </a:solidFill>
              <a:latin typeface="Garamond" panose="02020404030301010803" pitchFamily="18" charset="0"/>
            </a:endParaRPr>
          </a:p>
          <a:p>
            <a:endParaRPr lang="hr-HR" b="1" dirty="0">
              <a:solidFill>
                <a:schemeClr val="tx1"/>
              </a:solidFill>
              <a:latin typeface="Garamond" panose="02020404030301010803" pitchFamily="18" charset="0"/>
            </a:endParaRPr>
          </a:p>
        </p:txBody>
      </p:sp>
      <p:sp>
        <p:nvSpPr>
          <p:cNvPr id="3" name="Rezervirano mjesto sadržaja 2"/>
          <p:cNvSpPr>
            <a:spLocks noGrp="1"/>
          </p:cNvSpPr>
          <p:nvPr>
            <p:ph sz="half" idx="2"/>
          </p:nvPr>
        </p:nvSpPr>
        <p:spPr>
          <a:xfrm>
            <a:off x="1066800" y="3861048"/>
            <a:ext cx="4800600" cy="2539784"/>
          </a:xfrm>
        </p:spPr>
        <p:txBody>
          <a:bodyPr>
            <a:normAutofit lnSpcReduction="10000"/>
          </a:bodyPr>
          <a:lstStyle/>
          <a:p>
            <a:pPr marL="0" indent="0" algn="ctr">
              <a:buNone/>
            </a:pPr>
            <a:r>
              <a:rPr lang="hr-HR" b="1" dirty="0">
                <a:solidFill>
                  <a:srgbClr val="FFFF00"/>
                </a:solidFill>
                <a:latin typeface="Garamond" panose="02020404030301010803" pitchFamily="18" charset="0"/>
              </a:rPr>
              <a:t>debljina</a:t>
            </a:r>
          </a:p>
          <a:p>
            <a:pPr>
              <a:buFont typeface="Arial" panose="020B0604020202020204" pitchFamily="34" charset="0"/>
              <a:buChar char="•"/>
            </a:pPr>
            <a:r>
              <a:rPr lang="hr-HR" dirty="0">
                <a:solidFill>
                  <a:srgbClr val="FFFF00"/>
                </a:solidFill>
                <a:latin typeface="Garamond" panose="02020404030301010803" pitchFamily="18" charset="0"/>
              </a:rPr>
              <a:t>pretilost</a:t>
            </a:r>
          </a:p>
          <a:p>
            <a:pPr>
              <a:buFont typeface="Arial" panose="020B0604020202020204" pitchFamily="34" charset="0"/>
              <a:buChar char="•"/>
            </a:pPr>
            <a:r>
              <a:rPr lang="hr-HR" dirty="0">
                <a:solidFill>
                  <a:srgbClr val="FFFF00"/>
                </a:solidFill>
                <a:latin typeface="Garamond" panose="02020404030301010803" pitchFamily="18" charset="0"/>
              </a:rPr>
              <a:t>prekomjerna težina</a:t>
            </a:r>
          </a:p>
          <a:p>
            <a:pPr>
              <a:buFont typeface="Arial" panose="020B0604020202020204" pitchFamily="34" charset="0"/>
              <a:buChar char="•"/>
            </a:pPr>
            <a:r>
              <a:rPr lang="hr-HR" dirty="0">
                <a:solidFill>
                  <a:srgbClr val="FFFF00"/>
                </a:solidFill>
                <a:latin typeface="Garamond" panose="02020404030301010803" pitchFamily="18" charset="0"/>
              </a:rPr>
              <a:t>masno tkivo</a:t>
            </a:r>
          </a:p>
          <a:p>
            <a:pPr>
              <a:buFont typeface="Arial" panose="020B0604020202020204" pitchFamily="34" charset="0"/>
              <a:buChar char="•"/>
            </a:pPr>
            <a:r>
              <a:rPr lang="hr-HR" dirty="0">
                <a:solidFill>
                  <a:srgbClr val="FFFF00"/>
                </a:solidFill>
                <a:latin typeface="Garamond" panose="02020404030301010803" pitchFamily="18" charset="0"/>
              </a:rPr>
              <a:t>gojaznost</a:t>
            </a:r>
          </a:p>
          <a:p>
            <a:pPr>
              <a:buFont typeface="Arial" panose="020B0604020202020204" pitchFamily="34" charset="0"/>
              <a:buChar char="•"/>
            </a:pPr>
            <a:endParaRPr lang="hr-HR" dirty="0">
              <a:solidFill>
                <a:schemeClr val="tx1"/>
              </a:solidFill>
              <a:latin typeface="Garamond" panose="02020404030301010803" pitchFamily="18" charset="0"/>
            </a:endParaRPr>
          </a:p>
        </p:txBody>
      </p:sp>
      <p:sp>
        <p:nvSpPr>
          <p:cNvPr id="7" name="Text Placeholder 6">
            <a:extLst>
              <a:ext uri="{FF2B5EF4-FFF2-40B4-BE49-F238E27FC236}">
                <a16:creationId xmlns:a16="http://schemas.microsoft.com/office/drawing/2014/main" id="{DBDDF656-A2BA-449F-83CD-65625AD8C161}"/>
              </a:ext>
            </a:extLst>
          </p:cNvPr>
          <p:cNvSpPr>
            <a:spLocks noGrp="1"/>
          </p:cNvSpPr>
          <p:nvPr>
            <p:ph type="body" sz="quarter" idx="3"/>
          </p:nvPr>
        </p:nvSpPr>
        <p:spPr/>
        <p:txBody>
          <a:bodyPr/>
          <a:lstStyle/>
          <a:p>
            <a:r>
              <a:rPr lang="hr-HR" b="1" dirty="0">
                <a:solidFill>
                  <a:srgbClr val="0070C0"/>
                </a:solidFill>
                <a:latin typeface="Garamond" panose="02020404030301010803" pitchFamily="18" charset="0"/>
              </a:rPr>
              <a:t>djeca</a:t>
            </a:r>
          </a:p>
        </p:txBody>
      </p:sp>
      <p:sp>
        <p:nvSpPr>
          <p:cNvPr id="8" name="Content Placeholder 7">
            <a:extLst>
              <a:ext uri="{FF2B5EF4-FFF2-40B4-BE49-F238E27FC236}">
                <a16:creationId xmlns:a16="http://schemas.microsoft.com/office/drawing/2014/main" id="{0ECB556D-936D-44A7-919E-72D454AD0420}"/>
              </a:ext>
            </a:extLst>
          </p:cNvPr>
          <p:cNvSpPr>
            <a:spLocks noGrp="1"/>
          </p:cNvSpPr>
          <p:nvPr>
            <p:ph sz="quarter" idx="4"/>
          </p:nvPr>
        </p:nvSpPr>
        <p:spPr>
          <a:xfrm>
            <a:off x="6324600" y="2492897"/>
            <a:ext cx="4800600" cy="3907936"/>
          </a:xfrm>
        </p:spPr>
        <p:txBody>
          <a:bodyPr/>
          <a:lstStyle/>
          <a:p>
            <a:pPr>
              <a:buFont typeface="Arial" panose="020B0604020202020204" pitchFamily="34" charset="0"/>
              <a:buChar char="•"/>
            </a:pPr>
            <a:r>
              <a:rPr lang="hr-HR" dirty="0">
                <a:solidFill>
                  <a:srgbClr val="0070C0"/>
                </a:solidFill>
                <a:latin typeface="Garamond" panose="02020404030301010803" pitchFamily="18" charset="0"/>
              </a:rPr>
              <a:t>maloljetnici</a:t>
            </a:r>
          </a:p>
          <a:p>
            <a:pPr>
              <a:buFont typeface="Arial" panose="020B0604020202020204" pitchFamily="34" charset="0"/>
              <a:buChar char="•"/>
            </a:pPr>
            <a:r>
              <a:rPr lang="hr-HR" dirty="0">
                <a:solidFill>
                  <a:srgbClr val="0070C0"/>
                </a:solidFill>
                <a:latin typeface="Garamond" panose="02020404030301010803" pitchFamily="18" charset="0"/>
              </a:rPr>
              <a:t>učenici</a:t>
            </a:r>
          </a:p>
          <a:p>
            <a:pPr>
              <a:buFont typeface="Arial" panose="020B0604020202020204" pitchFamily="34" charset="0"/>
              <a:buChar char="•"/>
            </a:pPr>
            <a:r>
              <a:rPr lang="hr-HR" dirty="0">
                <a:solidFill>
                  <a:srgbClr val="0070C0"/>
                </a:solidFill>
                <a:latin typeface="Garamond" panose="02020404030301010803" pitchFamily="18" charset="0"/>
              </a:rPr>
              <a:t>osnovnoškolci</a:t>
            </a:r>
          </a:p>
        </p:txBody>
      </p:sp>
    </p:spTree>
    <p:extLst>
      <p:ext uri="{BB962C8B-B14F-4D97-AF65-F5344CB8AC3E}">
        <p14:creationId xmlns:p14="http://schemas.microsoft.com/office/powerpoint/2010/main" val="25200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 </a:t>
            </a:r>
          </a:p>
        </p:txBody>
      </p:sp>
      <p:sp>
        <p:nvSpPr>
          <p:cNvPr id="3" name="Rezervirano mjesto sadržaja 2"/>
          <p:cNvSpPr>
            <a:spLocks noGrp="1"/>
          </p:cNvSpPr>
          <p:nvPr>
            <p:ph idx="1"/>
          </p:nvPr>
        </p:nvSpPr>
        <p:spPr>
          <a:xfrm>
            <a:off x="839416" y="1828799"/>
            <a:ext cx="9828584" cy="4572001"/>
          </a:xfrm>
        </p:spPr>
        <p:txBody>
          <a:bodyPr>
            <a:normAutofit/>
          </a:bodyPr>
          <a:lstStyle/>
          <a:p>
            <a:pPr marL="0" indent="0" algn="ctr">
              <a:buNone/>
            </a:pPr>
            <a:r>
              <a:rPr lang="pl-PL" dirty="0">
                <a:solidFill>
                  <a:schemeClr val="tx1"/>
                </a:solidFill>
                <a:latin typeface="Garamond" panose="02020404030301010803" pitchFamily="18" charset="0"/>
              </a:rPr>
              <a:t>SportDiscus with full text</a:t>
            </a:r>
          </a:p>
          <a:p>
            <a:pPr>
              <a:buFont typeface="Arial" panose="020B0604020202020204" pitchFamily="34" charset="0"/>
              <a:buChar char="•"/>
            </a:pPr>
            <a:r>
              <a:rPr lang="hr-HR" dirty="0">
                <a:solidFill>
                  <a:schemeClr val="tx1"/>
                </a:solidFill>
                <a:latin typeface="Garamond" panose="02020404030301010803" pitchFamily="18" charset="0"/>
              </a:rPr>
              <a:t>Više od 650 časopisa</a:t>
            </a:r>
          </a:p>
          <a:p>
            <a:pPr>
              <a:buFont typeface="Arial" panose="020B0604020202020204" pitchFamily="34" charset="0"/>
              <a:buChar char="•"/>
            </a:pPr>
            <a:r>
              <a:rPr lang="hr-HR" dirty="0">
                <a:solidFill>
                  <a:schemeClr val="tx1"/>
                </a:solidFill>
                <a:latin typeface="Garamond" panose="02020404030301010803" pitchFamily="18" charset="0"/>
              </a:rPr>
              <a:t>Časopisi od 1930-ih</a:t>
            </a:r>
          </a:p>
          <a:p>
            <a:pPr>
              <a:buFont typeface="Arial" panose="020B0604020202020204" pitchFamily="34" charset="0"/>
              <a:buChar char="•"/>
            </a:pPr>
            <a:r>
              <a:rPr lang="hr-HR" dirty="0">
                <a:solidFill>
                  <a:schemeClr val="tx1"/>
                </a:solidFill>
                <a:latin typeface="Garamond" panose="02020404030301010803" pitchFamily="18" charset="0"/>
              </a:rPr>
              <a:t>3800 video zapisa</a:t>
            </a:r>
          </a:p>
          <a:p>
            <a:pPr>
              <a:buFont typeface="Arial" panose="020B0604020202020204" pitchFamily="34" charset="0"/>
              <a:buChar char="•"/>
            </a:pPr>
            <a:r>
              <a:rPr lang="hr-HR" dirty="0">
                <a:solidFill>
                  <a:schemeClr val="tx1"/>
                </a:solidFill>
                <a:latin typeface="Garamond" panose="02020404030301010803" pitchFamily="18" charset="0"/>
              </a:rPr>
              <a:t>Pristup sa stranica Knjižnice – korisni linkovi</a:t>
            </a:r>
          </a:p>
        </p:txBody>
      </p:sp>
    </p:spTree>
    <p:extLst>
      <p:ext uri="{BB962C8B-B14F-4D97-AF65-F5344CB8AC3E}">
        <p14:creationId xmlns:p14="http://schemas.microsoft.com/office/powerpoint/2010/main" val="41813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 </a:t>
            </a:r>
          </a:p>
        </p:txBody>
      </p:sp>
      <p:sp>
        <p:nvSpPr>
          <p:cNvPr id="3" name="Rezervirano mjesto sadržaja 2"/>
          <p:cNvSpPr>
            <a:spLocks noGrp="1"/>
          </p:cNvSpPr>
          <p:nvPr>
            <p:ph idx="1"/>
          </p:nvPr>
        </p:nvSpPr>
        <p:spPr>
          <a:xfrm>
            <a:off x="839416" y="1828799"/>
            <a:ext cx="9828584" cy="4572001"/>
          </a:xfrm>
        </p:spPr>
        <p:txBody>
          <a:bodyPr>
            <a:normAutofit/>
          </a:bodyPr>
          <a:lstStyle/>
          <a:p>
            <a:pPr marL="0" indent="0" algn="ctr">
              <a:buNone/>
            </a:pPr>
            <a:r>
              <a:rPr lang="pl-PL" dirty="0">
                <a:solidFill>
                  <a:schemeClr val="tx1"/>
                </a:solidFill>
                <a:latin typeface="Garamond" panose="02020404030301010803" pitchFamily="18" charset="0"/>
              </a:rPr>
              <a:t>SportDiscus with full text</a:t>
            </a:r>
          </a:p>
          <a:p>
            <a:pPr marL="0" indent="0">
              <a:buNone/>
            </a:pPr>
            <a:r>
              <a:rPr lang="en-US" dirty="0">
                <a:solidFill>
                  <a:schemeClr val="tx1"/>
                </a:solidFill>
                <a:latin typeface="Garamond" panose="02020404030301010803" pitchFamily="18" charset="0"/>
              </a:rPr>
              <a:t>You can enclose search terms and their operators in parentheses to specify the order in which they are interpreted. Information within parentheses is read first, then information outside parentheses is read next. </a:t>
            </a:r>
          </a:p>
          <a:p>
            <a:pPr marL="0" indent="0">
              <a:buNone/>
            </a:pPr>
            <a:r>
              <a:rPr lang="en-US" dirty="0">
                <a:solidFill>
                  <a:schemeClr val="tx1"/>
                </a:solidFill>
                <a:latin typeface="Garamond" panose="02020404030301010803" pitchFamily="18" charset="0"/>
              </a:rPr>
              <a:t>When you enter (mouse OR rat) AND trap, the search engine retrieves results containing the word mouse or the word rat together with the word trap in the fields searched by default.</a:t>
            </a:r>
            <a:endParaRPr lang="pl-PL"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1462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 </a:t>
            </a:r>
          </a:p>
        </p:txBody>
      </p:sp>
      <p:sp>
        <p:nvSpPr>
          <p:cNvPr id="3" name="Rezervirano mjesto sadržaja 2"/>
          <p:cNvSpPr>
            <a:spLocks noGrp="1"/>
          </p:cNvSpPr>
          <p:nvPr>
            <p:ph idx="1"/>
          </p:nvPr>
        </p:nvSpPr>
        <p:spPr>
          <a:xfrm>
            <a:off x="839416" y="1828799"/>
            <a:ext cx="9828584" cy="4572001"/>
          </a:xfrm>
        </p:spPr>
        <p:txBody>
          <a:bodyPr>
            <a:normAutofit/>
          </a:bodyPr>
          <a:lstStyle/>
          <a:p>
            <a:pPr marL="0" indent="0" algn="ctr">
              <a:buNone/>
            </a:pPr>
            <a:r>
              <a:rPr lang="pl-PL" dirty="0">
                <a:solidFill>
                  <a:schemeClr val="tx1"/>
                </a:solidFill>
                <a:latin typeface="Garamond" panose="02020404030301010803" pitchFamily="18" charset="0"/>
              </a:rPr>
              <a:t>SportDiscus with full text</a:t>
            </a:r>
          </a:p>
          <a:p>
            <a:pPr marL="0" indent="0">
              <a:buNone/>
            </a:pPr>
            <a:r>
              <a:rPr lang="en-US" b="1" dirty="0">
                <a:solidFill>
                  <a:schemeClr val="tx1"/>
                </a:solidFill>
                <a:latin typeface="Garamond" panose="02020404030301010803" pitchFamily="18" charset="0"/>
              </a:rPr>
              <a:t>asterisk (*) </a:t>
            </a:r>
            <a:r>
              <a:rPr lang="en-US" dirty="0">
                <a:solidFill>
                  <a:schemeClr val="tx1"/>
                </a:solidFill>
                <a:latin typeface="Garamond" panose="02020404030301010803" pitchFamily="18" charset="0"/>
              </a:rPr>
              <a:t>matches multiple characters.</a:t>
            </a:r>
            <a:endParaRPr lang="hr-HR" dirty="0">
              <a:solidFill>
                <a:schemeClr val="tx1"/>
              </a:solidFill>
              <a:latin typeface="Garamond" panose="02020404030301010803" pitchFamily="18" charset="0"/>
            </a:endParaRPr>
          </a:p>
          <a:p>
            <a:pPr marL="0" indent="0">
              <a:buNone/>
            </a:pPr>
            <a:r>
              <a:rPr lang="pl-PL" dirty="0">
                <a:solidFill>
                  <a:schemeClr val="tx1"/>
                </a:solidFill>
                <a:latin typeface="Garamond" panose="02020404030301010803" pitchFamily="18" charset="0"/>
              </a:rPr>
              <a:t>	Comput* - computer computers computing</a:t>
            </a:r>
          </a:p>
          <a:p>
            <a:pPr marL="0" indent="0">
              <a:buNone/>
            </a:pPr>
            <a:r>
              <a:rPr lang="pl-PL" b="1" dirty="0">
                <a:solidFill>
                  <a:schemeClr val="tx1"/>
                </a:solidFill>
                <a:latin typeface="Garamond" panose="02020404030301010803" pitchFamily="18" charset="0"/>
              </a:rPr>
              <a:t>hash Wildcard  # </a:t>
            </a:r>
          </a:p>
          <a:p>
            <a:pPr marL="0" indent="0">
              <a:buNone/>
            </a:pPr>
            <a:r>
              <a:rPr lang="pl-PL" b="1" dirty="0">
                <a:solidFill>
                  <a:schemeClr val="tx1"/>
                </a:solidFill>
                <a:latin typeface="Garamond" panose="02020404030301010803" pitchFamily="18" charset="0"/>
              </a:rPr>
              <a:t> </a:t>
            </a:r>
            <a:r>
              <a:rPr lang="en-US" b="1" dirty="0">
                <a:solidFill>
                  <a:schemeClr val="tx1"/>
                </a:solidFill>
                <a:latin typeface="Garamond" panose="02020404030301010803" pitchFamily="18" charset="0"/>
              </a:rPr>
              <a:t> </a:t>
            </a:r>
            <a:r>
              <a:rPr lang="en-US" dirty="0">
                <a:solidFill>
                  <a:schemeClr val="tx1"/>
                </a:solidFill>
                <a:latin typeface="Garamond" panose="02020404030301010803" pitchFamily="18" charset="0"/>
              </a:rPr>
              <a:t>type </a:t>
            </a:r>
            <a:r>
              <a:rPr lang="en-US" dirty="0" err="1">
                <a:solidFill>
                  <a:schemeClr val="tx1"/>
                </a:solidFill>
                <a:latin typeface="Garamond" panose="02020404030301010803" pitchFamily="18" charset="0"/>
              </a:rPr>
              <a:t>colo#r</a:t>
            </a:r>
            <a:r>
              <a:rPr lang="en-US" dirty="0">
                <a:solidFill>
                  <a:schemeClr val="tx1"/>
                </a:solidFill>
                <a:latin typeface="Garamond" panose="02020404030301010803" pitchFamily="18" charset="0"/>
              </a:rPr>
              <a:t> to find all records containing color or </a:t>
            </a:r>
            <a:r>
              <a:rPr lang="en-US" dirty="0" err="1">
                <a:solidFill>
                  <a:schemeClr val="tx1"/>
                </a:solidFill>
                <a:latin typeface="Garamond" panose="02020404030301010803" pitchFamily="18" charset="0"/>
              </a:rPr>
              <a:t>colour</a:t>
            </a:r>
            <a:r>
              <a:rPr lang="en-US" dirty="0">
                <a:solidFill>
                  <a:schemeClr val="tx1"/>
                </a:solidFill>
                <a:latin typeface="Garamond" panose="02020404030301010803" pitchFamily="18" charset="0"/>
              </a:rPr>
              <a:t>. Type </a:t>
            </a:r>
            <a:r>
              <a:rPr lang="en-US" dirty="0" err="1">
                <a:solidFill>
                  <a:schemeClr val="tx1"/>
                </a:solidFill>
                <a:latin typeface="Garamond" panose="02020404030301010803" pitchFamily="18" charset="0"/>
              </a:rPr>
              <a:t>p#ediatric</a:t>
            </a:r>
            <a:r>
              <a:rPr lang="en-US" dirty="0">
                <a:solidFill>
                  <a:schemeClr val="tx1"/>
                </a:solidFill>
                <a:latin typeface="Garamond" panose="02020404030301010803" pitchFamily="18" charset="0"/>
              </a:rPr>
              <a:t> to find all records with pediatric or </a:t>
            </a:r>
            <a:r>
              <a:rPr lang="en-US" dirty="0" err="1">
                <a:solidFill>
                  <a:schemeClr val="tx1"/>
                </a:solidFill>
                <a:latin typeface="Garamond" panose="02020404030301010803" pitchFamily="18" charset="0"/>
              </a:rPr>
              <a:t>paediatric</a:t>
            </a:r>
            <a:r>
              <a:rPr lang="en-US" dirty="0">
                <a:solidFill>
                  <a:schemeClr val="tx1"/>
                </a:solidFill>
                <a:latin typeface="Garamond" panose="02020404030301010803" pitchFamily="18" charset="0"/>
              </a:rPr>
              <a:t>.</a:t>
            </a:r>
            <a:endParaRPr lang="pl-PL" dirty="0">
              <a:solidFill>
                <a:schemeClr val="tx1"/>
              </a:solidFill>
              <a:latin typeface="Garamond" panose="02020404030301010803" pitchFamily="18" charset="0"/>
            </a:endParaRPr>
          </a:p>
          <a:p>
            <a:pPr marL="0" indent="0">
              <a:buNone/>
            </a:pPr>
            <a:endParaRPr lang="pl-PL"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480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r>
              <a:rPr lang="hr-HR" dirty="0" err="1">
                <a:latin typeface="Garamond" panose="02020404030301010803" pitchFamily="18" charset="0"/>
              </a:rPr>
              <a:t>SportDiscus</a:t>
            </a:r>
            <a:endParaRPr lang="hr-HR" dirty="0">
              <a:latin typeface="Garamond" panose="02020404030301010803" pitchFamily="18" charset="0"/>
            </a:endParaRPr>
          </a:p>
        </p:txBody>
      </p:sp>
      <p:sp>
        <p:nvSpPr>
          <p:cNvPr id="3" name="Rezervirano mjesto sadržaja 2"/>
          <p:cNvSpPr>
            <a:spLocks noGrp="1"/>
          </p:cNvSpPr>
          <p:nvPr>
            <p:ph idx="1"/>
          </p:nvPr>
        </p:nvSpPr>
        <p:spPr/>
        <p:txBody>
          <a:bodyPr>
            <a:normAutofit/>
          </a:bodyPr>
          <a:lstStyle/>
          <a:p>
            <a:pPr>
              <a:buFont typeface="Arial" panose="020B0604020202020204" pitchFamily="34" charset="0"/>
              <a:buChar char="•"/>
            </a:pPr>
            <a:r>
              <a:rPr lang="pl-PL" dirty="0">
                <a:solidFill>
                  <a:schemeClr val="tx1"/>
                </a:solidFill>
                <a:latin typeface="Garamond" panose="02020404030301010803" pitchFamily="18" charset="0"/>
              </a:rPr>
              <a:t>physical activity OR </a:t>
            </a:r>
            <a:r>
              <a:rPr lang="hr-HR" dirty="0" err="1">
                <a:solidFill>
                  <a:schemeClr val="tx1"/>
                </a:solidFill>
                <a:latin typeface="Garamond" panose="02020404030301010803" pitchFamily="18" charset="0"/>
              </a:rPr>
              <a:t>exercise</a:t>
            </a:r>
            <a:r>
              <a:rPr lang="hr-HR" dirty="0">
                <a:solidFill>
                  <a:schemeClr val="tx1"/>
                </a:solidFill>
                <a:latin typeface="Garamond" panose="02020404030301010803" pitchFamily="18" charset="0"/>
              </a:rPr>
              <a:t> OR </a:t>
            </a:r>
            <a:r>
              <a:rPr lang="pl-PL" dirty="0">
                <a:solidFill>
                  <a:schemeClr val="tx1"/>
                </a:solidFill>
                <a:latin typeface="Garamond" panose="02020404030301010803" pitchFamily="18" charset="0"/>
              </a:rPr>
              <a:t>health behaviour OR leisure activities OR Sports OR recreation</a:t>
            </a:r>
          </a:p>
          <a:p>
            <a:pPr marL="0" indent="0">
              <a:buNone/>
            </a:pPr>
            <a:endParaRPr lang="pl-PL" dirty="0">
              <a:solidFill>
                <a:schemeClr val="tx1"/>
              </a:solidFill>
              <a:latin typeface="Garamond" panose="02020404030301010803" pitchFamily="18" charset="0"/>
            </a:endParaRPr>
          </a:p>
          <a:p>
            <a:pPr>
              <a:buFont typeface="Arial" panose="020B0604020202020204" pitchFamily="34" charset="0"/>
              <a:buChar char="•"/>
            </a:pPr>
            <a:r>
              <a:rPr lang="pl-PL" dirty="0">
                <a:solidFill>
                  <a:schemeClr val="tx1"/>
                </a:solidFill>
                <a:latin typeface="Garamond" panose="02020404030301010803" pitchFamily="18" charset="0"/>
              </a:rPr>
              <a:t>Obesity OR overweight </a:t>
            </a:r>
          </a:p>
          <a:p>
            <a:pPr marL="0" indent="0">
              <a:buNone/>
            </a:pPr>
            <a:endParaRPr lang="pl-PL" dirty="0">
              <a:solidFill>
                <a:schemeClr val="tx1"/>
              </a:solidFill>
              <a:latin typeface="Garamond" panose="02020404030301010803" pitchFamily="18" charset="0"/>
            </a:endParaRPr>
          </a:p>
          <a:p>
            <a:pPr>
              <a:buFont typeface="Arial" panose="020B0604020202020204" pitchFamily="34" charset="0"/>
              <a:buChar char="•"/>
            </a:pPr>
            <a:r>
              <a:rPr lang="en-US" dirty="0">
                <a:solidFill>
                  <a:schemeClr val="tx1"/>
                </a:solidFill>
                <a:latin typeface="Garamond" panose="02020404030301010803" pitchFamily="18" charset="0"/>
              </a:rPr>
              <a:t>child </a:t>
            </a:r>
            <a:r>
              <a:rPr lang="hr-HR" dirty="0">
                <a:solidFill>
                  <a:schemeClr val="tx1"/>
                </a:solidFill>
                <a:latin typeface="Garamond" panose="02020404030301010803" pitchFamily="18" charset="0"/>
              </a:rPr>
              <a:t>OR </a:t>
            </a:r>
            <a:r>
              <a:rPr lang="en-US" dirty="0">
                <a:solidFill>
                  <a:schemeClr val="tx1"/>
                </a:solidFill>
                <a:latin typeface="Garamond" panose="02020404030301010803" pitchFamily="18" charset="0"/>
              </a:rPr>
              <a:t>boy</a:t>
            </a:r>
            <a:r>
              <a:rPr lang="hr-HR" dirty="0">
                <a:solidFill>
                  <a:schemeClr val="tx1"/>
                </a:solidFill>
                <a:latin typeface="Garamond" panose="02020404030301010803" pitchFamily="18" charset="0"/>
              </a:rPr>
              <a:t> OR g</a:t>
            </a:r>
            <a:r>
              <a:rPr lang="en-US" dirty="0" err="1">
                <a:solidFill>
                  <a:schemeClr val="tx1"/>
                </a:solidFill>
                <a:latin typeface="Garamond" panose="02020404030301010803" pitchFamily="18" charset="0"/>
              </a:rPr>
              <a:t>irl</a:t>
            </a:r>
            <a:r>
              <a:rPr lang="hr-HR" dirty="0">
                <a:solidFill>
                  <a:schemeClr val="tx1"/>
                </a:solidFill>
                <a:latin typeface="Garamond" panose="02020404030301010803" pitchFamily="18" charset="0"/>
              </a:rPr>
              <a:t> OR </a:t>
            </a:r>
            <a:r>
              <a:rPr lang="hr-HR" dirty="0" err="1">
                <a:solidFill>
                  <a:schemeClr val="tx1"/>
                </a:solidFill>
                <a:latin typeface="Garamond" panose="02020404030301010803" pitchFamily="18" charset="0"/>
              </a:rPr>
              <a:t>preteen</a:t>
            </a:r>
            <a:r>
              <a:rPr lang="hr-HR" dirty="0">
                <a:solidFill>
                  <a:schemeClr val="tx1"/>
                </a:solidFill>
                <a:latin typeface="Garamond" panose="02020404030301010803" pitchFamily="18" charset="0"/>
              </a:rPr>
              <a:t> </a:t>
            </a:r>
          </a:p>
          <a:p>
            <a:pPr marL="0" indent="0">
              <a:buNone/>
            </a:pPr>
            <a:endParaRPr lang="hr-HR" dirty="0">
              <a:solidFill>
                <a:schemeClr val="tx1"/>
              </a:solidFill>
              <a:latin typeface="Garamond" panose="02020404030301010803" pitchFamily="18" charset="0"/>
            </a:endParaRPr>
          </a:p>
          <a:p>
            <a:pPr marL="0" indent="0">
              <a:buNone/>
            </a:pPr>
            <a:r>
              <a:rPr lang="pl-PL" dirty="0">
                <a:solidFill>
                  <a:srgbClr val="7030A0"/>
                </a:solidFill>
                <a:latin typeface="Garamond" panose="02020404030301010803" pitchFamily="18" charset="0"/>
              </a:rPr>
              <a:t>4,257 rezultata</a:t>
            </a:r>
          </a:p>
          <a:p>
            <a:pPr marL="0" indent="0">
              <a:buNone/>
            </a:pPr>
            <a:endParaRPr lang="pl-PL" dirty="0">
              <a:solidFill>
                <a:schemeClr val="tx1"/>
              </a:solidFill>
              <a:latin typeface="Garamond" panose="02020404030301010803" pitchFamily="18" charset="0"/>
            </a:endParaRPr>
          </a:p>
        </p:txBody>
      </p:sp>
      <p:sp>
        <p:nvSpPr>
          <p:cNvPr id="6" name="Rectangle 5">
            <a:extLst>
              <a:ext uri="{FF2B5EF4-FFF2-40B4-BE49-F238E27FC236}">
                <a16:creationId xmlns:a16="http://schemas.microsoft.com/office/drawing/2014/main" id="{8262EBA4-8A0F-40BD-8183-9461AFAD654B}"/>
              </a:ext>
            </a:extLst>
          </p:cNvPr>
          <p:cNvSpPr/>
          <p:nvPr/>
        </p:nvSpPr>
        <p:spPr>
          <a:xfrm>
            <a:off x="1510680" y="5229200"/>
            <a:ext cx="201622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14536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r>
              <a:rPr lang="hr-HR" dirty="0" err="1">
                <a:latin typeface="Garamond" panose="02020404030301010803" pitchFamily="18" charset="0"/>
              </a:rPr>
              <a:t>SportDiscus</a:t>
            </a:r>
            <a:endParaRPr lang="hr-HR" dirty="0">
              <a:latin typeface="Garamond" panose="02020404030301010803" pitchFamily="18" charset="0"/>
            </a:endParaRPr>
          </a:p>
        </p:txBody>
      </p:sp>
      <p:sp>
        <p:nvSpPr>
          <p:cNvPr id="3" name="Rezervirano mjesto sadržaja 2"/>
          <p:cNvSpPr>
            <a:spLocks noGrp="1"/>
          </p:cNvSpPr>
          <p:nvPr>
            <p:ph idx="1"/>
          </p:nvPr>
        </p:nvSpPr>
        <p:spPr/>
        <p:txBody>
          <a:bodyPr>
            <a:normAutofit/>
          </a:bodyPr>
          <a:lstStyle/>
          <a:p>
            <a:pPr>
              <a:buFont typeface="Arial" panose="020B0604020202020204" pitchFamily="34" charset="0"/>
              <a:buChar char="•"/>
            </a:pPr>
            <a:r>
              <a:rPr lang="pl-PL" dirty="0">
                <a:solidFill>
                  <a:schemeClr val="tx1"/>
                </a:solidFill>
                <a:latin typeface="Garamond" panose="02020404030301010803" pitchFamily="18" charset="0"/>
              </a:rPr>
              <a:t>physical activit</a:t>
            </a:r>
            <a:r>
              <a:rPr lang="en-US" dirty="0">
                <a:solidFill>
                  <a:schemeClr val="tx1"/>
                </a:solidFill>
                <a:latin typeface="Garamond" panose="02020404030301010803" pitchFamily="18" charset="0"/>
              </a:rPr>
              <a:t>*</a:t>
            </a:r>
            <a:r>
              <a:rPr lang="pl-PL" dirty="0">
                <a:solidFill>
                  <a:schemeClr val="tx1"/>
                </a:solidFill>
                <a:latin typeface="Garamond" panose="02020404030301010803" pitchFamily="18" charset="0"/>
              </a:rPr>
              <a:t> OR </a:t>
            </a:r>
            <a:r>
              <a:rPr lang="hr-HR" dirty="0" err="1">
                <a:solidFill>
                  <a:schemeClr val="tx1"/>
                </a:solidFill>
                <a:latin typeface="Garamond" panose="02020404030301010803" pitchFamily="18" charset="0"/>
              </a:rPr>
              <a:t>exercise</a:t>
            </a:r>
            <a:r>
              <a:rPr lang="hr-HR" dirty="0">
                <a:solidFill>
                  <a:schemeClr val="tx1"/>
                </a:solidFill>
                <a:latin typeface="Garamond" panose="02020404030301010803" pitchFamily="18" charset="0"/>
              </a:rPr>
              <a:t> OR </a:t>
            </a:r>
            <a:r>
              <a:rPr lang="pl-PL" dirty="0">
                <a:solidFill>
                  <a:schemeClr val="tx1"/>
                </a:solidFill>
                <a:latin typeface="Garamond" panose="02020404030301010803" pitchFamily="18" charset="0"/>
              </a:rPr>
              <a:t>health behavio</a:t>
            </a:r>
            <a:r>
              <a:rPr lang="pl-PL" b="1" dirty="0">
                <a:solidFill>
                  <a:schemeClr val="tx1"/>
                </a:solidFill>
                <a:latin typeface="Garamond" panose="02020404030301010803" pitchFamily="18" charset="0"/>
              </a:rPr>
              <a:t>#</a:t>
            </a:r>
            <a:r>
              <a:rPr lang="pl-PL" dirty="0">
                <a:solidFill>
                  <a:schemeClr val="tx1"/>
                </a:solidFill>
                <a:latin typeface="Garamond" panose="02020404030301010803" pitchFamily="18" charset="0"/>
              </a:rPr>
              <a:t>r OR leisure OR Sport</a:t>
            </a:r>
            <a:r>
              <a:rPr lang="en-US" dirty="0">
                <a:solidFill>
                  <a:schemeClr val="tx1"/>
                </a:solidFill>
                <a:latin typeface="Garamond" panose="02020404030301010803" pitchFamily="18" charset="0"/>
              </a:rPr>
              <a:t>*</a:t>
            </a:r>
            <a:r>
              <a:rPr lang="pl-PL" dirty="0">
                <a:solidFill>
                  <a:schemeClr val="tx1"/>
                </a:solidFill>
                <a:latin typeface="Garamond" panose="02020404030301010803" pitchFamily="18" charset="0"/>
              </a:rPr>
              <a:t> OR recreation</a:t>
            </a:r>
          </a:p>
          <a:p>
            <a:pPr marL="0" indent="0">
              <a:buNone/>
            </a:pPr>
            <a:endParaRPr lang="pl-PL" dirty="0">
              <a:solidFill>
                <a:schemeClr val="tx1"/>
              </a:solidFill>
              <a:latin typeface="Garamond" panose="02020404030301010803" pitchFamily="18" charset="0"/>
            </a:endParaRPr>
          </a:p>
          <a:p>
            <a:pPr>
              <a:buFont typeface="Arial" panose="020B0604020202020204" pitchFamily="34" charset="0"/>
              <a:buChar char="•"/>
            </a:pPr>
            <a:r>
              <a:rPr lang="pl-PL" dirty="0">
                <a:solidFill>
                  <a:schemeClr val="tx1"/>
                </a:solidFill>
                <a:latin typeface="Garamond" panose="02020404030301010803" pitchFamily="18" charset="0"/>
              </a:rPr>
              <a:t>Obesity OR overweight </a:t>
            </a:r>
          </a:p>
          <a:p>
            <a:pPr marL="0" indent="0">
              <a:buNone/>
            </a:pPr>
            <a:endParaRPr lang="pl-PL" dirty="0">
              <a:solidFill>
                <a:schemeClr val="tx1"/>
              </a:solidFill>
              <a:latin typeface="Garamond" panose="02020404030301010803" pitchFamily="18" charset="0"/>
            </a:endParaRPr>
          </a:p>
          <a:p>
            <a:pPr>
              <a:buFont typeface="Arial" panose="020B0604020202020204" pitchFamily="34" charset="0"/>
              <a:buChar char="•"/>
            </a:pPr>
            <a:r>
              <a:rPr lang="en-US" dirty="0">
                <a:solidFill>
                  <a:schemeClr val="tx1"/>
                </a:solidFill>
                <a:latin typeface="Garamond" panose="02020404030301010803" pitchFamily="18" charset="0"/>
              </a:rPr>
              <a:t>child* </a:t>
            </a:r>
            <a:r>
              <a:rPr lang="hr-HR" dirty="0">
                <a:solidFill>
                  <a:schemeClr val="tx1"/>
                </a:solidFill>
                <a:latin typeface="Garamond" panose="02020404030301010803" pitchFamily="18" charset="0"/>
              </a:rPr>
              <a:t>OR </a:t>
            </a:r>
            <a:r>
              <a:rPr lang="en-US" dirty="0">
                <a:solidFill>
                  <a:schemeClr val="tx1"/>
                </a:solidFill>
                <a:latin typeface="Garamond" panose="02020404030301010803" pitchFamily="18" charset="0"/>
              </a:rPr>
              <a:t>boy*</a:t>
            </a:r>
            <a:r>
              <a:rPr lang="hr-HR" dirty="0">
                <a:solidFill>
                  <a:schemeClr val="tx1"/>
                </a:solidFill>
                <a:latin typeface="Garamond" panose="02020404030301010803" pitchFamily="18" charset="0"/>
              </a:rPr>
              <a:t> OR g</a:t>
            </a:r>
            <a:r>
              <a:rPr lang="en-US" dirty="0" err="1">
                <a:solidFill>
                  <a:schemeClr val="tx1"/>
                </a:solidFill>
                <a:latin typeface="Garamond" panose="02020404030301010803" pitchFamily="18" charset="0"/>
              </a:rPr>
              <a:t>irl</a:t>
            </a:r>
            <a:r>
              <a:rPr lang="en-US" dirty="0">
                <a:solidFill>
                  <a:schemeClr val="tx1"/>
                </a:solidFill>
                <a:latin typeface="Garamond" panose="02020404030301010803" pitchFamily="18" charset="0"/>
              </a:rPr>
              <a:t>*</a:t>
            </a:r>
            <a:r>
              <a:rPr lang="hr-HR" dirty="0">
                <a:solidFill>
                  <a:schemeClr val="tx1"/>
                </a:solidFill>
                <a:latin typeface="Garamond" panose="02020404030301010803" pitchFamily="18" charset="0"/>
              </a:rPr>
              <a:t> OR </a:t>
            </a:r>
            <a:r>
              <a:rPr lang="hr-HR" dirty="0" err="1">
                <a:solidFill>
                  <a:schemeClr val="tx1"/>
                </a:solidFill>
                <a:latin typeface="Garamond" panose="02020404030301010803" pitchFamily="18" charset="0"/>
              </a:rPr>
              <a:t>preteen</a:t>
            </a:r>
            <a:r>
              <a:rPr lang="en-US" dirty="0">
                <a:solidFill>
                  <a:schemeClr val="tx1"/>
                </a:solidFill>
                <a:latin typeface="Garamond" panose="02020404030301010803" pitchFamily="18" charset="0"/>
              </a:rPr>
              <a:t>*</a:t>
            </a:r>
            <a:r>
              <a:rPr lang="hr-HR" dirty="0">
                <a:solidFill>
                  <a:schemeClr val="tx1"/>
                </a:solidFill>
                <a:latin typeface="Garamond" panose="02020404030301010803" pitchFamily="18" charset="0"/>
              </a:rPr>
              <a:t> </a:t>
            </a:r>
          </a:p>
          <a:p>
            <a:pPr>
              <a:buFont typeface="Arial" panose="020B0604020202020204" pitchFamily="34" charset="0"/>
              <a:buChar char="•"/>
            </a:pPr>
            <a:endParaRPr lang="hr-HR" dirty="0">
              <a:solidFill>
                <a:schemeClr val="tx1"/>
              </a:solidFill>
              <a:latin typeface="Garamond" panose="02020404030301010803" pitchFamily="18" charset="0"/>
            </a:endParaRPr>
          </a:p>
          <a:p>
            <a:pPr marL="0" indent="0" algn="ctr">
              <a:buNone/>
            </a:pPr>
            <a:r>
              <a:rPr lang="pl-PL" dirty="0">
                <a:solidFill>
                  <a:srgbClr val="7030A0"/>
                </a:solidFill>
                <a:latin typeface="Garamond" panose="02020404030301010803" pitchFamily="18" charset="0"/>
              </a:rPr>
              <a:t>5,098 rezultata</a:t>
            </a:r>
          </a:p>
          <a:p>
            <a:pPr>
              <a:buFont typeface="Arial" panose="020B0604020202020204" pitchFamily="34" charset="0"/>
              <a:buChar char="•"/>
            </a:pPr>
            <a:endParaRPr lang="pl-PL" dirty="0">
              <a:solidFill>
                <a:schemeClr val="tx1"/>
              </a:solidFill>
              <a:latin typeface="Garamond" panose="02020404030301010803" pitchFamily="18" charset="0"/>
            </a:endParaRPr>
          </a:p>
        </p:txBody>
      </p:sp>
      <p:sp>
        <p:nvSpPr>
          <p:cNvPr id="6" name="Rectangle 5">
            <a:extLst>
              <a:ext uri="{FF2B5EF4-FFF2-40B4-BE49-F238E27FC236}">
                <a16:creationId xmlns:a16="http://schemas.microsoft.com/office/drawing/2014/main" id="{97672C95-C22D-4821-AFBE-DF144237A63A}"/>
              </a:ext>
            </a:extLst>
          </p:cNvPr>
          <p:cNvSpPr/>
          <p:nvPr/>
        </p:nvSpPr>
        <p:spPr>
          <a:xfrm>
            <a:off x="5015880" y="5351131"/>
            <a:ext cx="201622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5105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r>
              <a:rPr lang="hr-HR" dirty="0" err="1">
                <a:latin typeface="Garamond" panose="02020404030301010803" pitchFamily="18" charset="0"/>
              </a:rPr>
              <a:t>SportDiscus</a:t>
            </a:r>
            <a:endParaRPr lang="hr-HR" dirty="0">
              <a:latin typeface="Garamond" panose="02020404030301010803" pitchFamily="18" charset="0"/>
            </a:endParaRPr>
          </a:p>
        </p:txBody>
      </p:sp>
      <p:sp>
        <p:nvSpPr>
          <p:cNvPr id="3" name="Rezervirano mjesto sadržaja 2"/>
          <p:cNvSpPr>
            <a:spLocks noGrp="1"/>
          </p:cNvSpPr>
          <p:nvPr>
            <p:ph idx="1"/>
          </p:nvPr>
        </p:nvSpPr>
        <p:spPr/>
        <p:txBody>
          <a:bodyPr>
            <a:normAutofit/>
          </a:bodyPr>
          <a:lstStyle/>
          <a:p>
            <a:pPr marL="0" indent="0">
              <a:buNone/>
            </a:pPr>
            <a:endParaRPr lang="hr-HR" dirty="0">
              <a:solidFill>
                <a:schemeClr val="tx1"/>
              </a:solidFill>
              <a:latin typeface="Garamond" panose="02020404030301010803" pitchFamily="18" charset="0"/>
            </a:endParaRPr>
          </a:p>
          <a:p>
            <a:pPr>
              <a:buFont typeface="Arial" panose="020B0604020202020204" pitchFamily="34" charset="0"/>
              <a:buChar char="•"/>
            </a:pPr>
            <a:endParaRPr lang="hr-HR" dirty="0">
              <a:solidFill>
                <a:schemeClr val="tx1"/>
              </a:solidFill>
              <a:latin typeface="Garamond" panose="02020404030301010803" pitchFamily="18" charset="0"/>
            </a:endParaRPr>
          </a:p>
          <a:p>
            <a:pPr>
              <a:buFont typeface="Arial" panose="020B0604020202020204" pitchFamily="34" charset="0"/>
              <a:buChar char="•"/>
            </a:pPr>
            <a:endParaRPr lang="pl-PL" dirty="0">
              <a:solidFill>
                <a:schemeClr val="tx1"/>
              </a:solidFill>
              <a:latin typeface="Garamond" panose="02020404030301010803" pitchFamily="18" charset="0"/>
            </a:endParaRPr>
          </a:p>
        </p:txBody>
      </p:sp>
      <p:pic>
        <p:nvPicPr>
          <p:cNvPr id="10" name="Picture 9" descr="A screenshot of a social media post&#10;&#10;Description automatically generated">
            <a:extLst>
              <a:ext uri="{FF2B5EF4-FFF2-40B4-BE49-F238E27FC236}">
                <a16:creationId xmlns:a16="http://schemas.microsoft.com/office/drawing/2014/main" id="{062967B4-F35F-4D36-A2B3-87102CFC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1612928"/>
            <a:ext cx="9654839" cy="4934398"/>
          </a:xfrm>
          <a:prstGeom prst="rect">
            <a:avLst/>
          </a:prstGeom>
        </p:spPr>
      </p:pic>
    </p:spTree>
    <p:extLst>
      <p:ext uri="{BB962C8B-B14F-4D97-AF65-F5344CB8AC3E}">
        <p14:creationId xmlns:p14="http://schemas.microsoft.com/office/powerpoint/2010/main" val="19411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p:txBody>
          <a:bodyPr>
            <a:normAutofit/>
          </a:bodyPr>
          <a:lstStyle/>
          <a:p>
            <a:pPr>
              <a:buFont typeface="Arial" panose="020B0604020202020204" pitchFamily="34" charset="0"/>
              <a:buChar char="•"/>
            </a:pPr>
            <a:endParaRPr lang="pl-PL" dirty="0">
              <a:solidFill>
                <a:schemeClr val="tx1"/>
              </a:solidFill>
              <a:latin typeface="Garamond" panose="02020404030301010803" pitchFamily="18" charset="0"/>
            </a:endParaRPr>
          </a:p>
          <a:p>
            <a:pPr>
              <a:buFont typeface="Arial" panose="020B0604020202020204" pitchFamily="34" charset="0"/>
              <a:buChar char="•"/>
            </a:pPr>
            <a:endParaRPr lang="hr-HR" dirty="0">
              <a:solidFill>
                <a:schemeClr val="tx1"/>
              </a:solidFill>
              <a:latin typeface="Garamond" panose="02020404030301010803" pitchFamily="18" charset="0"/>
            </a:endParaRPr>
          </a:p>
        </p:txBody>
      </p:sp>
      <p:sp>
        <p:nvSpPr>
          <p:cNvPr id="7" name="Pravokutnik 6"/>
          <p:cNvSpPr/>
          <p:nvPr/>
        </p:nvSpPr>
        <p:spPr>
          <a:xfrm>
            <a:off x="551384" y="1305342"/>
            <a:ext cx="9937104" cy="2062103"/>
          </a:xfrm>
          <a:prstGeom prst="rect">
            <a:avLst/>
          </a:prstGeom>
        </p:spPr>
        <p:txBody>
          <a:bodyPr wrap="square">
            <a:spAutoFit/>
          </a:bodyPr>
          <a:lstStyle/>
          <a:p>
            <a:pPr algn="ctr"/>
            <a:r>
              <a:rPr lang="hr-HR" b="1" dirty="0" err="1">
                <a:latin typeface="Garamond" panose="02020404030301010803" pitchFamily="18" charset="0"/>
              </a:rPr>
              <a:t>Medline</a:t>
            </a:r>
            <a:r>
              <a:rPr lang="hr-HR" b="1" dirty="0">
                <a:latin typeface="Garamond" panose="02020404030301010803" pitchFamily="18" charset="0"/>
              </a:rPr>
              <a:t>/</a:t>
            </a:r>
            <a:r>
              <a:rPr lang="hr-HR" b="1" dirty="0" err="1">
                <a:latin typeface="Garamond" panose="02020404030301010803" pitchFamily="18" charset="0"/>
              </a:rPr>
              <a:t>PubMed</a:t>
            </a:r>
            <a:r>
              <a:rPr lang="hr-HR" b="1" dirty="0">
                <a:latin typeface="Garamond" panose="02020404030301010803" pitchFamily="18" charset="0"/>
              </a:rPr>
              <a:t> </a:t>
            </a:r>
          </a:p>
          <a:p>
            <a:endParaRPr lang="hr-HR" dirty="0">
              <a:latin typeface="Garamond" panose="02020404030301010803" pitchFamily="18" charset="0"/>
            </a:endParaRPr>
          </a:p>
          <a:p>
            <a:pPr marL="285750" indent="-285750">
              <a:buFont typeface="Arial" panose="020B0604020202020204" pitchFamily="34" charset="0"/>
              <a:buChar char="•"/>
            </a:pPr>
            <a:r>
              <a:rPr lang="hr-HR" sz="2300" dirty="0">
                <a:latin typeface="Garamond" panose="02020404030301010803" pitchFamily="18" charset="0"/>
              </a:rPr>
              <a:t>izvor informacija iz područja biomedicine, populacijske i reprodukcijske biologije te drugih područja vezanih uz medicinu i zdravstvenu skrb. </a:t>
            </a:r>
          </a:p>
          <a:p>
            <a:pPr marL="285750" indent="-285750">
              <a:buFont typeface="Arial" panose="020B0604020202020204" pitchFamily="34" charset="0"/>
              <a:buChar char="•"/>
            </a:pPr>
            <a:r>
              <a:rPr lang="hr-HR" sz="2300" dirty="0">
                <a:latin typeface="Garamond" panose="02020404030301010803" pitchFamily="18" charset="0"/>
              </a:rPr>
              <a:t>proizvodi ga U. S. National </a:t>
            </a:r>
            <a:r>
              <a:rPr lang="hr-HR" sz="2300" dirty="0" err="1">
                <a:latin typeface="Garamond" panose="02020404030301010803" pitchFamily="18" charset="0"/>
              </a:rPr>
              <a:t>Library</a:t>
            </a:r>
            <a:r>
              <a:rPr lang="hr-HR" sz="2300" dirty="0">
                <a:latin typeface="Garamond" panose="02020404030301010803" pitchFamily="18" charset="0"/>
              </a:rPr>
              <a:t> </a:t>
            </a:r>
            <a:r>
              <a:rPr lang="hr-HR" sz="2300" dirty="0" err="1">
                <a:latin typeface="Garamond" panose="02020404030301010803" pitchFamily="18" charset="0"/>
              </a:rPr>
              <a:t>of</a:t>
            </a:r>
            <a:r>
              <a:rPr lang="hr-HR" sz="2300" dirty="0">
                <a:latin typeface="Garamond" panose="02020404030301010803" pitchFamily="18" charset="0"/>
              </a:rPr>
              <a:t> Medicine. </a:t>
            </a:r>
          </a:p>
          <a:p>
            <a:pPr marL="285750" indent="-285750">
              <a:buFont typeface="Arial" panose="020B0604020202020204" pitchFamily="34" charset="0"/>
              <a:buChar char="•"/>
            </a:pPr>
            <a:r>
              <a:rPr lang="hr-HR" sz="2300" dirty="0">
                <a:latin typeface="Garamond" panose="02020404030301010803" pitchFamily="18" charset="0"/>
              </a:rPr>
              <a:t>besplatno i javno dostupno sučelje baze podataka Medline je PubMed.</a:t>
            </a:r>
          </a:p>
        </p:txBody>
      </p:sp>
    </p:spTree>
    <p:extLst>
      <p:ext uri="{BB962C8B-B14F-4D97-AF65-F5344CB8AC3E}">
        <p14:creationId xmlns:p14="http://schemas.microsoft.com/office/powerpoint/2010/main" val="18317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buNone/>
            </a:pPr>
            <a:r>
              <a:rPr lang="hr-HR" dirty="0">
                <a:solidFill>
                  <a:schemeClr val="tx1"/>
                </a:solidFill>
                <a:latin typeface="Garamond" panose="02020404030301010803" pitchFamily="18" charset="0"/>
              </a:rPr>
              <a:t>Baze podataka izrađuju strukovna udruženja, knjižnice, profitne i neprofitne udruge…</a:t>
            </a:r>
          </a:p>
          <a:p>
            <a:pPr marL="0" indent="0">
              <a:buNone/>
            </a:pPr>
            <a:r>
              <a:rPr lang="hr-HR" dirty="0">
                <a:solidFill>
                  <a:schemeClr val="tx1"/>
                </a:solidFill>
                <a:latin typeface="Garamond" panose="02020404030301010803" pitchFamily="18" charset="0"/>
              </a:rPr>
              <a:t>Stvaraju ih stotine stručnjaka različitih profila:</a:t>
            </a:r>
          </a:p>
          <a:p>
            <a:pPr marL="0" indent="0">
              <a:buNone/>
            </a:pPr>
            <a:r>
              <a:rPr lang="hr-HR" dirty="0">
                <a:solidFill>
                  <a:schemeClr val="tx1"/>
                </a:solidFill>
                <a:latin typeface="Garamond" panose="02020404030301010803" pitchFamily="18" charset="0"/>
              </a:rPr>
              <a:t>Knjižničari – definiraju strukturu baze podataka kako bi bili uključeni svi potrebni elementi koji opisuju rad</a:t>
            </a:r>
          </a:p>
          <a:p>
            <a:pPr marL="0" indent="0">
              <a:buNone/>
            </a:pPr>
            <a:r>
              <a:rPr lang="hr-HR" dirty="0">
                <a:solidFill>
                  <a:schemeClr val="tx1"/>
                </a:solidFill>
                <a:latin typeface="Garamond" panose="02020404030301010803" pitchFamily="18" charset="0"/>
              </a:rPr>
              <a:t>Računalni stručnjaci – izrađuju bazu i sučelja te brinu o tehničkoj podršci</a:t>
            </a:r>
          </a:p>
          <a:p>
            <a:pPr marL="0" indent="0">
              <a:buNone/>
            </a:pPr>
            <a:r>
              <a:rPr lang="hr-HR" dirty="0" err="1">
                <a:solidFill>
                  <a:schemeClr val="tx1"/>
                </a:solidFill>
                <a:latin typeface="Garamond" panose="02020404030301010803" pitchFamily="18" charset="0"/>
              </a:rPr>
              <a:t>Indekseri</a:t>
            </a:r>
            <a:r>
              <a:rPr lang="hr-HR" dirty="0">
                <a:solidFill>
                  <a:schemeClr val="tx1"/>
                </a:solidFill>
                <a:latin typeface="Garamond" panose="02020404030301010803" pitchFamily="18" charset="0"/>
              </a:rPr>
              <a:t> – radovima pridodaju ključne riječi kojima opisuju sadržaj</a:t>
            </a:r>
          </a:p>
          <a:p>
            <a:pPr marL="0" indent="0" algn="ctr">
              <a:buNone/>
            </a:pP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4006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a:latin typeface="Garamond" panose="02020404030301010803" pitchFamily="18" charset="0"/>
              </a:rPr>
              <a:t>PubMed</a:t>
            </a:r>
            <a:r>
              <a:rPr lang="hr-HR" sz="3600" dirty="0">
                <a:latin typeface="Garamond" panose="02020404030301010803" pitchFamily="18" charset="0"/>
              </a:rPr>
              <a:t> pretraživanje</a:t>
            </a:r>
          </a:p>
        </p:txBody>
      </p:sp>
      <p:sp>
        <p:nvSpPr>
          <p:cNvPr id="6" name="Rezervirano mjesto sadržaja 5"/>
          <p:cNvSpPr>
            <a:spLocks noGrp="1"/>
          </p:cNvSpPr>
          <p:nvPr>
            <p:ph idx="1"/>
          </p:nvPr>
        </p:nvSpPr>
        <p:spPr>
          <a:xfrm>
            <a:off x="551384" y="1700809"/>
            <a:ext cx="10801200" cy="4699992"/>
          </a:xfrm>
        </p:spPr>
        <p:txBody>
          <a:bodyPr>
            <a:normAutofit/>
          </a:bodyPr>
          <a:lstStyle/>
          <a:p>
            <a:pPr>
              <a:buFont typeface="Arial" panose="020B0604020202020204" pitchFamily="34" charset="0"/>
              <a:buChar char="•"/>
            </a:pPr>
            <a:r>
              <a:rPr lang="hr-HR" dirty="0">
                <a:solidFill>
                  <a:schemeClr val="tx1"/>
                </a:solidFill>
                <a:latin typeface="Garamond" panose="02020404030301010803" pitchFamily="18" charset="0"/>
              </a:rPr>
              <a:t>budite određeni; precizniji termini, preciznija pretraga. Općenitiji termini, (</a:t>
            </a:r>
            <a:r>
              <a:rPr lang="hr-HR" dirty="0" err="1">
                <a:solidFill>
                  <a:schemeClr val="tx1"/>
                </a:solidFill>
                <a:latin typeface="Garamond" panose="02020404030301010803" pitchFamily="18" charset="0"/>
              </a:rPr>
              <a:t>pre</a:t>
            </a:r>
            <a:r>
              <a:rPr lang="hr-HR" dirty="0">
                <a:solidFill>
                  <a:schemeClr val="tx1"/>
                </a:solidFill>
                <a:latin typeface="Garamond" panose="02020404030301010803" pitchFamily="18" charset="0"/>
              </a:rPr>
              <a:t>)više rezultata</a:t>
            </a:r>
          </a:p>
          <a:p>
            <a:pPr>
              <a:buFont typeface="Arial" panose="020B0604020202020204" pitchFamily="34" charset="0"/>
              <a:buChar char="•"/>
            </a:pPr>
            <a:r>
              <a:rPr lang="hr-HR" dirty="0" err="1">
                <a:solidFill>
                  <a:schemeClr val="tx1"/>
                </a:solidFill>
                <a:latin typeface="Garamond" panose="02020404030301010803" pitchFamily="18" charset="0"/>
              </a:rPr>
              <a:t>PubMed</a:t>
            </a:r>
            <a:r>
              <a:rPr lang="hr-HR" dirty="0">
                <a:solidFill>
                  <a:schemeClr val="tx1"/>
                </a:solidFill>
                <a:latin typeface="Garamond" panose="02020404030301010803" pitchFamily="18" charset="0"/>
              </a:rPr>
              <a:t> pretražuje fraze; ne trebaju navodnici</a:t>
            </a:r>
          </a:p>
          <a:p>
            <a:pPr>
              <a:buFont typeface="Arial" panose="020B0604020202020204" pitchFamily="34" charset="0"/>
              <a:buChar char="•"/>
            </a:pPr>
            <a:r>
              <a:rPr lang="hr-HR" dirty="0">
                <a:solidFill>
                  <a:schemeClr val="tx1"/>
                </a:solidFill>
                <a:latin typeface="Garamond" panose="02020404030301010803" pitchFamily="18" charset="0"/>
              </a:rPr>
              <a:t>operater AND ne treba; </a:t>
            </a:r>
            <a:r>
              <a:rPr lang="hr-HR" dirty="0" err="1">
                <a:solidFill>
                  <a:schemeClr val="tx1"/>
                </a:solidFill>
                <a:latin typeface="Garamond" panose="02020404030301010803" pitchFamily="18" charset="0"/>
              </a:rPr>
              <a:t>PubMed</a:t>
            </a:r>
            <a:r>
              <a:rPr lang="hr-HR" dirty="0">
                <a:solidFill>
                  <a:schemeClr val="tx1"/>
                </a:solidFill>
                <a:latin typeface="Garamond" panose="02020404030301010803" pitchFamily="18" charset="0"/>
              </a:rPr>
              <a:t> ga podrazumijeva</a:t>
            </a:r>
          </a:p>
          <a:p>
            <a:pPr>
              <a:buFont typeface="Arial" panose="020B0604020202020204" pitchFamily="34" charset="0"/>
              <a:buChar char="•"/>
            </a:pPr>
            <a:r>
              <a:rPr lang="hr-HR" i="1" dirty="0">
                <a:solidFill>
                  <a:schemeClr val="tx1"/>
                </a:solidFill>
                <a:latin typeface="Garamond" panose="02020404030301010803" pitchFamily="18" charset="0"/>
              </a:rPr>
              <a:t>Automatic </a:t>
            </a:r>
            <a:r>
              <a:rPr lang="hr-HR" i="1" dirty="0" err="1">
                <a:solidFill>
                  <a:schemeClr val="tx1"/>
                </a:solidFill>
                <a:latin typeface="Garamond" panose="02020404030301010803" pitchFamily="18" charset="0"/>
              </a:rPr>
              <a:t>term</a:t>
            </a:r>
            <a:r>
              <a:rPr lang="hr-HR" i="1"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mapping</a:t>
            </a:r>
            <a:r>
              <a:rPr lang="hr-HR" i="1"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PubMed</a:t>
            </a:r>
            <a:r>
              <a:rPr lang="hr-HR" dirty="0">
                <a:solidFill>
                  <a:schemeClr val="tx1"/>
                </a:solidFill>
                <a:latin typeface="Garamond" panose="02020404030301010803" pitchFamily="18" charset="0"/>
              </a:rPr>
              <a:t> pretražuje ovim redoslijedom</a:t>
            </a:r>
          </a:p>
          <a:p>
            <a:pPr marL="457200" indent="-457200" algn="ctr">
              <a:buAutoNum type="arabicPeriod"/>
            </a:pPr>
            <a:r>
              <a:rPr lang="hr-HR" dirty="0">
                <a:solidFill>
                  <a:schemeClr val="tx1"/>
                </a:solidFill>
                <a:latin typeface="Garamond" panose="02020404030301010803" pitchFamily="18" charset="0"/>
              </a:rPr>
              <a:t>Predmet (koristeći </a:t>
            </a:r>
            <a:r>
              <a:rPr lang="hr-HR" dirty="0" err="1">
                <a:solidFill>
                  <a:schemeClr val="tx1"/>
                </a:solidFill>
                <a:latin typeface="Garamond" panose="02020404030301010803" pitchFamily="18" charset="0"/>
              </a:rPr>
              <a:t>MeSH</a:t>
            </a:r>
            <a:r>
              <a:rPr lang="hr-HR" dirty="0">
                <a:solidFill>
                  <a:schemeClr val="tx1"/>
                </a:solidFill>
                <a:latin typeface="Garamond" panose="02020404030301010803" pitchFamily="18" charset="0"/>
              </a:rPr>
              <a:t>)  2. časopis  3. autor</a:t>
            </a:r>
          </a:p>
          <a:p>
            <a:pPr>
              <a:buFont typeface="Arial" panose="020B0604020202020204" pitchFamily="34" charset="0"/>
              <a:buChar char="•"/>
            </a:pPr>
            <a:r>
              <a:rPr lang="hr-HR" dirty="0">
                <a:solidFill>
                  <a:schemeClr val="tx1"/>
                </a:solidFill>
                <a:latin typeface="Garamond" panose="02020404030301010803" pitchFamily="18" charset="0"/>
              </a:rPr>
              <a:t>kad nađe </a:t>
            </a:r>
            <a:r>
              <a:rPr lang="hr-HR" i="1" dirty="0" err="1">
                <a:solidFill>
                  <a:schemeClr val="tx1"/>
                </a:solidFill>
                <a:latin typeface="Garamond" panose="02020404030301010803" pitchFamily="18" charset="0"/>
              </a:rPr>
              <a:t>match</a:t>
            </a:r>
            <a:r>
              <a:rPr lang="hr-HR" dirty="0">
                <a:solidFill>
                  <a:schemeClr val="tx1"/>
                </a:solidFill>
                <a:latin typeface="Garamond" panose="02020404030301010803" pitchFamily="18" charset="0"/>
              </a:rPr>
              <a:t>, prestaje pretraga, tj. ne prebacuje se na časopis, odnosno autora</a:t>
            </a:r>
          </a:p>
        </p:txBody>
      </p:sp>
    </p:spTree>
    <p:extLst>
      <p:ext uri="{BB962C8B-B14F-4D97-AF65-F5344CB8AC3E}">
        <p14:creationId xmlns:p14="http://schemas.microsoft.com/office/powerpoint/2010/main" val="12718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144016" y="-264305"/>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a:latin typeface="Garamond" panose="02020404030301010803" pitchFamily="18" charset="0"/>
              </a:rPr>
              <a:t>PubMed</a:t>
            </a:r>
            <a:r>
              <a:rPr lang="hr-HR" sz="3600" dirty="0">
                <a:latin typeface="Garamond" panose="02020404030301010803" pitchFamily="18" charset="0"/>
              </a:rPr>
              <a:t> pretraživanje</a:t>
            </a:r>
          </a:p>
        </p:txBody>
      </p:sp>
      <p:sp>
        <p:nvSpPr>
          <p:cNvPr id="6" name="Rezervirano mjesto sadržaja 5"/>
          <p:cNvSpPr>
            <a:spLocks noGrp="1"/>
          </p:cNvSpPr>
          <p:nvPr>
            <p:ph idx="1"/>
          </p:nvPr>
        </p:nvSpPr>
        <p:spPr>
          <a:xfrm>
            <a:off x="551384" y="1700809"/>
            <a:ext cx="10801200" cy="4699992"/>
          </a:xfrm>
        </p:spPr>
        <p:txBody>
          <a:bodyPr>
            <a:normAutofit/>
          </a:bodyPr>
          <a:lstStyle/>
          <a:p>
            <a:pPr>
              <a:buFont typeface="Arial" panose="020B0604020202020204" pitchFamily="34" charset="0"/>
              <a:buChar char="•"/>
            </a:pPr>
            <a:r>
              <a:rPr lang="hr-HR" dirty="0" err="1">
                <a:solidFill>
                  <a:schemeClr val="tx1"/>
                </a:solidFill>
                <a:latin typeface="Garamond" panose="02020404030301010803" pitchFamily="18" charset="0"/>
              </a:rPr>
              <a:t>PubMed</a:t>
            </a:r>
            <a:r>
              <a:rPr lang="hr-HR" dirty="0">
                <a:solidFill>
                  <a:schemeClr val="tx1"/>
                </a:solidFill>
                <a:latin typeface="Garamond" panose="02020404030301010803" pitchFamily="18" charset="0"/>
              </a:rPr>
              <a:t> pretragu započinje s predmetom, i to tako da pretražuje našu ključnu riječ i termin iz kontroliranog rječnika.</a:t>
            </a:r>
          </a:p>
          <a:p>
            <a:pPr>
              <a:buFont typeface="Arial" panose="020B0604020202020204" pitchFamily="34" charset="0"/>
              <a:buChar char="•"/>
            </a:pPr>
            <a:r>
              <a:rPr lang="hr-HR" dirty="0">
                <a:solidFill>
                  <a:schemeClr val="tx1"/>
                </a:solidFill>
                <a:latin typeface="Garamond" panose="02020404030301010803" pitchFamily="18" charset="0"/>
              </a:rPr>
              <a:t>usput pretražuje i sve njemu podređene termine (</a:t>
            </a:r>
            <a:r>
              <a:rPr lang="hr-HR" dirty="0" err="1">
                <a:solidFill>
                  <a:schemeClr val="tx1"/>
                </a:solidFill>
                <a:latin typeface="Garamond" panose="02020404030301010803" pitchFamily="18" charset="0"/>
              </a:rPr>
              <a:t>eng</a:t>
            </a:r>
            <a:r>
              <a:rPr lang="hr-HR"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automatic</a:t>
            </a:r>
            <a:r>
              <a:rPr lang="hr-HR" i="1"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explosion</a:t>
            </a:r>
            <a:r>
              <a:rPr lang="hr-HR" dirty="0">
                <a:solidFill>
                  <a:schemeClr val="tx1"/>
                </a:solidFill>
                <a:latin typeface="Garamond" panose="02020404030301010803" pitchFamily="18" charset="0"/>
              </a:rPr>
              <a:t>)</a:t>
            </a:r>
          </a:p>
          <a:p>
            <a:pPr>
              <a:buFont typeface="Arial" panose="020B0604020202020204" pitchFamily="34" charset="0"/>
              <a:buChar char="•"/>
            </a:pPr>
            <a:r>
              <a:rPr lang="hr-HR" dirty="0">
                <a:solidFill>
                  <a:schemeClr val="tx1"/>
                </a:solidFill>
                <a:latin typeface="Garamond" panose="02020404030301010803" pitchFamily="18" charset="0"/>
              </a:rPr>
              <a:t>autori (ili voditelji projekta) se pretražuju u ovom obliku </a:t>
            </a:r>
            <a:r>
              <a:rPr lang="hr-HR" dirty="0">
                <a:solidFill>
                  <a:srgbClr val="00B050"/>
                </a:solidFill>
                <a:latin typeface="Garamond" panose="02020404030301010803" pitchFamily="18" charset="0"/>
              </a:rPr>
              <a:t>horvat i</a:t>
            </a:r>
          </a:p>
          <a:p>
            <a:pPr>
              <a:buFont typeface="Arial" panose="020B0604020202020204" pitchFamily="34" charset="0"/>
              <a:buChar char="•"/>
            </a:pPr>
            <a:r>
              <a:rPr lang="hr-HR" dirty="0">
                <a:solidFill>
                  <a:schemeClr val="tx1"/>
                </a:solidFill>
                <a:latin typeface="Garamond" panose="02020404030301010803" pitchFamily="18" charset="0"/>
              </a:rPr>
              <a:t>može se kombinirati: autor, časopis, predmetnica (</a:t>
            </a:r>
            <a:r>
              <a:rPr lang="en-US" dirty="0">
                <a:solidFill>
                  <a:srgbClr val="00B050"/>
                </a:solidFill>
                <a:latin typeface="Garamond" panose="02020404030301010803" pitchFamily="18" charset="0"/>
              </a:rPr>
              <a:t>graham c </a:t>
            </a:r>
            <a:r>
              <a:rPr lang="en-US" dirty="0" err="1">
                <a:solidFill>
                  <a:srgbClr val="00B050"/>
                </a:solidFill>
                <a:latin typeface="Garamond" panose="02020404030301010803" pitchFamily="18" charset="0"/>
              </a:rPr>
              <a:t>nutr</a:t>
            </a:r>
            <a:r>
              <a:rPr lang="en-US" dirty="0">
                <a:solidFill>
                  <a:srgbClr val="00B050"/>
                </a:solidFill>
                <a:latin typeface="Garamond" panose="02020404030301010803" pitchFamily="18" charset="0"/>
              </a:rPr>
              <a:t> rev obesity</a:t>
            </a:r>
            <a:r>
              <a:rPr lang="hr-HR" dirty="0">
                <a:solidFill>
                  <a:schemeClr val="tx1"/>
                </a:solidFill>
                <a:latin typeface="Garamond" panose="02020404030301010803" pitchFamily="18" charset="0"/>
              </a:rPr>
              <a:t>)</a:t>
            </a:r>
          </a:p>
          <a:p>
            <a:pPr marL="0" indent="0">
              <a:buNone/>
            </a:pPr>
            <a:r>
              <a:rPr lang="hr-HR" dirty="0">
                <a:solidFill>
                  <a:schemeClr val="tx1"/>
                </a:solidFill>
              </a:rPr>
              <a:t> </a:t>
            </a:r>
          </a:p>
        </p:txBody>
      </p:sp>
    </p:spTree>
    <p:extLst>
      <p:ext uri="{BB962C8B-B14F-4D97-AF65-F5344CB8AC3E}">
        <p14:creationId xmlns:p14="http://schemas.microsoft.com/office/powerpoint/2010/main" val="5243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Pretraživanje znanstvenih informacija</a:t>
            </a:r>
          </a:p>
        </p:txBody>
      </p:sp>
      <p:sp>
        <p:nvSpPr>
          <p:cNvPr id="3" name="Rezervirano mjesto sadržaja 2"/>
          <p:cNvSpPr>
            <a:spLocks noGrp="1"/>
          </p:cNvSpPr>
          <p:nvPr>
            <p:ph idx="1"/>
          </p:nvPr>
        </p:nvSpPr>
        <p:spPr>
          <a:xfrm>
            <a:off x="479376" y="1522801"/>
            <a:ext cx="10369152" cy="4878000"/>
          </a:xfrm>
        </p:spPr>
        <p:txBody>
          <a:bodyPr>
            <a:normAutofit fontScale="92500"/>
          </a:bodyPr>
          <a:lstStyle/>
          <a:p>
            <a:pPr marL="0" indent="0" algn="ctr">
              <a:buNone/>
            </a:pPr>
            <a:r>
              <a:rPr lang="hr-HR" b="1" dirty="0">
                <a:solidFill>
                  <a:schemeClr val="tx1"/>
                </a:solidFill>
                <a:latin typeface="Garamond" panose="02020404030301010803" pitchFamily="18" charset="0"/>
              </a:rPr>
              <a:t>Osnove pretraživanja u </a:t>
            </a:r>
            <a:r>
              <a:rPr lang="hr-HR" b="1" dirty="0" err="1">
                <a:solidFill>
                  <a:schemeClr val="tx1"/>
                </a:solidFill>
                <a:latin typeface="Garamond" panose="02020404030301010803" pitchFamily="18" charset="0"/>
              </a:rPr>
              <a:t>PubMedu</a:t>
            </a:r>
            <a:endParaRPr lang="hr-HR" b="1" dirty="0">
              <a:solidFill>
                <a:schemeClr val="tx1"/>
              </a:solidFill>
              <a:latin typeface="Garamond" panose="02020404030301010803" pitchFamily="18" charset="0"/>
            </a:endParaRPr>
          </a:p>
          <a:p>
            <a:pPr marL="0" indent="0">
              <a:buNone/>
            </a:pPr>
            <a:r>
              <a:rPr lang="hr-HR" dirty="0" err="1">
                <a:solidFill>
                  <a:schemeClr val="tx1"/>
                </a:solidFill>
                <a:latin typeface="Garamond" panose="02020404030301010803" pitchFamily="18" charset="0"/>
              </a:rPr>
              <a:t>MeSH</a:t>
            </a:r>
            <a:r>
              <a:rPr lang="hr-HR" dirty="0">
                <a:solidFill>
                  <a:schemeClr val="tx1"/>
                </a:solidFill>
                <a:latin typeface="Garamond" panose="02020404030301010803" pitchFamily="18" charset="0"/>
              </a:rPr>
              <a:t> - kontrolirani rječnik (tezaurus) koji se koristi za indeksiranje (opisivanje sadržaja) i pretraživanje biomedicinske literature</a:t>
            </a:r>
          </a:p>
          <a:p>
            <a:pPr marL="0" indent="0">
              <a:buNone/>
            </a:pPr>
            <a:r>
              <a:rPr lang="hr-HR" dirty="0">
                <a:solidFill>
                  <a:schemeClr val="tx1"/>
                </a:solidFill>
                <a:latin typeface="Garamond" panose="02020404030301010803" pitchFamily="18" charset="0"/>
              </a:rPr>
              <a:t>Glavne </a:t>
            </a:r>
            <a:r>
              <a:rPr lang="hr-HR" dirty="0" err="1">
                <a:solidFill>
                  <a:schemeClr val="tx1"/>
                </a:solidFill>
                <a:latin typeface="Garamond" panose="02020404030301010803" pitchFamily="18" charset="0"/>
              </a:rPr>
              <a:t>predmetnice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headings</a:t>
            </a:r>
            <a:r>
              <a:rPr lang="hr-HR" dirty="0">
                <a:solidFill>
                  <a:schemeClr val="tx1"/>
                </a:solidFill>
                <a:latin typeface="Garamond" panose="02020404030301010803" pitchFamily="18" charset="0"/>
              </a:rPr>
              <a:t>) i </a:t>
            </a:r>
            <a:r>
              <a:rPr lang="hr-HR" dirty="0" err="1">
                <a:solidFill>
                  <a:schemeClr val="tx1"/>
                </a:solidFill>
                <a:latin typeface="Garamond" panose="02020404030301010803" pitchFamily="18" charset="0"/>
              </a:rPr>
              <a:t>potpredmetnice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subheadings</a:t>
            </a:r>
            <a:r>
              <a:rPr lang="hr-HR" dirty="0">
                <a:solidFill>
                  <a:schemeClr val="tx1"/>
                </a:solidFill>
                <a:latin typeface="Garamond" panose="02020404030301010803" pitchFamily="18" charset="0"/>
              </a:rPr>
              <a:t>)</a:t>
            </a:r>
          </a:p>
          <a:p>
            <a:pPr>
              <a:buFont typeface="Arial" panose="020B0604020202020204" pitchFamily="34" charset="0"/>
              <a:buChar char="•"/>
            </a:pPr>
            <a:r>
              <a:rPr lang="hr-HR" dirty="0">
                <a:solidFill>
                  <a:schemeClr val="tx1"/>
                </a:solidFill>
                <a:latin typeface="Garamond" panose="02020404030301010803" pitchFamily="18" charset="0"/>
              </a:rPr>
              <a:t>tražilice traže riječi koje se upisuju u sučelje, dobivaju se rezultati u kojima se pojavljuje riječ iz upita pa makar se ta riječ i samo jednom pojavila. Ne dobivaju se relevantni rezultati. </a:t>
            </a:r>
          </a:p>
          <a:p>
            <a:pPr marL="0" indent="0">
              <a:buNone/>
            </a:pPr>
            <a:r>
              <a:rPr lang="hr-HR" dirty="0">
                <a:solidFill>
                  <a:schemeClr val="tx1"/>
                </a:solidFill>
                <a:latin typeface="Garamond" panose="02020404030301010803" pitchFamily="18" charset="0"/>
              </a:rPr>
              <a:t>kontrolirani rječnici: </a:t>
            </a:r>
          </a:p>
          <a:p>
            <a:pPr marL="0" indent="0">
              <a:buNone/>
            </a:pPr>
            <a:r>
              <a:rPr lang="hr-HR" dirty="0">
                <a:solidFill>
                  <a:schemeClr val="tx1"/>
                </a:solidFill>
                <a:latin typeface="Garamond" panose="02020404030301010803" pitchFamily="18" charset="0"/>
              </a:rPr>
              <a:t>sadržaj rada je opisan: 	ključnim riječima (dodijelili autori)</a:t>
            </a:r>
          </a:p>
          <a:p>
            <a:pPr marL="0" indent="0">
              <a:buNone/>
            </a:pPr>
            <a:r>
              <a:rPr lang="hr-HR" dirty="0">
                <a:solidFill>
                  <a:schemeClr val="tx1"/>
                </a:solidFill>
                <a:latin typeface="Garamond" panose="02020404030301010803" pitchFamily="18" charset="0"/>
              </a:rPr>
              <a:t>				indeksnim terminima (dodijelili stručnjaci)</a:t>
            </a:r>
          </a:p>
          <a:p>
            <a:pPr marL="0" indent="0">
              <a:buNone/>
            </a:pPr>
            <a:r>
              <a:rPr lang="hr-HR" dirty="0" err="1">
                <a:solidFill>
                  <a:schemeClr val="tx1"/>
                </a:solidFill>
                <a:latin typeface="Garamond" panose="02020404030301010803" pitchFamily="18" charset="0"/>
              </a:rPr>
              <a:t>MeSH</a:t>
            </a:r>
            <a:r>
              <a:rPr lang="hr-HR" dirty="0">
                <a:solidFill>
                  <a:schemeClr val="tx1"/>
                </a:solidFill>
                <a:latin typeface="Garamond" panose="02020404030301010803" pitchFamily="18" charset="0"/>
              </a:rPr>
              <a:t> termini su organizirani u hijerarhijsku strukturu (</a:t>
            </a:r>
            <a:r>
              <a:rPr lang="hr-HR" dirty="0" err="1">
                <a:solidFill>
                  <a:schemeClr val="tx1"/>
                </a:solidFill>
                <a:latin typeface="Garamond" panose="02020404030301010803" pitchFamily="18" charset="0"/>
              </a:rPr>
              <a:t>eng</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MeSH</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Tree</a:t>
            </a:r>
            <a:r>
              <a:rPr lang="hr-HR" dirty="0">
                <a:solidFill>
                  <a:schemeClr val="tx1"/>
                </a:solidFill>
                <a:latin typeface="Garamond" panose="02020404030301010803" pitchFamily="18" charset="0"/>
              </a:rPr>
              <a:t> </a:t>
            </a:r>
            <a:r>
              <a:rPr lang="hr-HR" dirty="0" err="1">
                <a:solidFill>
                  <a:schemeClr val="tx1"/>
                </a:solidFill>
                <a:latin typeface="Garamond" panose="02020404030301010803" pitchFamily="18" charset="0"/>
              </a:rPr>
              <a:t>Structures</a:t>
            </a:r>
            <a:r>
              <a:rPr lang="hr-HR" dirty="0">
                <a:solidFill>
                  <a:schemeClr val="tx1"/>
                </a:solidFill>
                <a:latin typeface="Garamond" panose="02020404030301010803" pitchFamily="18" charset="0"/>
              </a:rPr>
              <a:t>) </a:t>
            </a:r>
          </a:p>
          <a:p>
            <a:pPr marL="0" indent="0">
              <a:buNone/>
            </a:pPr>
            <a:endParaRPr lang="hr-HR" dirty="0">
              <a:solidFill>
                <a:schemeClr val="tx1"/>
              </a:solidFill>
              <a:latin typeface="Garamond" panose="02020404030301010803" pitchFamily="18" charset="0"/>
            </a:endParaRPr>
          </a:p>
          <a:p>
            <a:pPr marL="0" indent="0">
              <a:buNone/>
            </a:pPr>
            <a:endParaRPr lang="hr-HR" b="1" dirty="0">
              <a:solidFill>
                <a:schemeClr val="tx1"/>
              </a:solidFill>
              <a:latin typeface="Garamond" panose="02020404030301010803" pitchFamily="18" charset="0"/>
            </a:endParaRPr>
          </a:p>
          <a:p>
            <a:pPr marL="0" indent="0">
              <a:buNone/>
            </a:pP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1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13356"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a:latin typeface="Garamond" panose="02020404030301010803" pitchFamily="18" charset="0"/>
              </a:rPr>
              <a:t>PubMed</a:t>
            </a:r>
            <a:r>
              <a:rPr lang="hr-HR" sz="3600" dirty="0">
                <a:latin typeface="Garamond" panose="02020404030301010803" pitchFamily="18" charset="0"/>
              </a:rPr>
              <a:t> pretraživanje</a:t>
            </a:r>
          </a:p>
        </p:txBody>
      </p:sp>
      <p:sp>
        <p:nvSpPr>
          <p:cNvPr id="6" name="Rezervirano mjesto sadržaja 5"/>
          <p:cNvSpPr>
            <a:spLocks noGrp="1"/>
          </p:cNvSpPr>
          <p:nvPr>
            <p:ph sz="half" idx="1"/>
          </p:nvPr>
        </p:nvSpPr>
        <p:spPr>
          <a:xfrm>
            <a:off x="407368" y="1628800"/>
            <a:ext cx="4800600" cy="4575175"/>
          </a:xfrm>
        </p:spPr>
        <p:txBody>
          <a:bodyPr>
            <a:normAutofit/>
          </a:bodyPr>
          <a:lstStyle/>
          <a:p>
            <a:pPr marL="0" indent="0">
              <a:buNone/>
            </a:pPr>
            <a:r>
              <a:rPr lang="hr-HR" b="1" dirty="0">
                <a:solidFill>
                  <a:schemeClr val="tx1"/>
                </a:solidFill>
                <a:latin typeface="Garamond" panose="02020404030301010803" pitchFamily="18" charset="0"/>
              </a:rPr>
              <a:t>FILTERI</a:t>
            </a:r>
          </a:p>
          <a:p>
            <a:pPr>
              <a:buFont typeface="Arial" panose="020B0604020202020204" pitchFamily="34" charset="0"/>
              <a:buChar char="•"/>
            </a:pPr>
            <a:r>
              <a:rPr lang="hr-HR" dirty="0">
                <a:solidFill>
                  <a:schemeClr val="tx1"/>
                </a:solidFill>
                <a:latin typeface="Garamond" panose="02020404030301010803" pitchFamily="18" charset="0"/>
              </a:rPr>
              <a:t>na lijevoj strani</a:t>
            </a:r>
          </a:p>
          <a:p>
            <a:pPr>
              <a:buFont typeface="Arial" panose="020B0604020202020204" pitchFamily="34" charset="0"/>
              <a:buChar char="•"/>
            </a:pPr>
            <a:r>
              <a:rPr lang="hr-HR" dirty="0">
                <a:solidFill>
                  <a:schemeClr val="tx1"/>
                </a:solidFill>
                <a:latin typeface="Garamond" panose="02020404030301010803" pitchFamily="18" charset="0"/>
              </a:rPr>
              <a:t>sužavaju pretragu; prema vrsti članka, dostupnosti u punom tekstu ili samo sažetku, sudionicima – prema spolu, dobi, godini objavljivanja, kategoriji časopisa</a:t>
            </a:r>
          </a:p>
          <a:p>
            <a:pPr>
              <a:buFont typeface="Arial" panose="020B0604020202020204" pitchFamily="34" charset="0"/>
              <a:buChar char="•"/>
            </a:pPr>
            <a:r>
              <a:rPr lang="hr-HR" dirty="0">
                <a:solidFill>
                  <a:schemeClr val="tx1"/>
                </a:solidFill>
                <a:latin typeface="Garamond" panose="02020404030301010803" pitchFamily="18" charset="0"/>
              </a:rPr>
              <a:t>aktivni su dok ih ne ‘očistimo’ </a:t>
            </a:r>
          </a:p>
          <a:p>
            <a:pPr marL="0" indent="0">
              <a:buNone/>
            </a:pPr>
            <a:r>
              <a:rPr lang="hr-HR" dirty="0">
                <a:solidFill>
                  <a:schemeClr val="tx1"/>
                </a:solidFill>
                <a:latin typeface="Garamond" panose="02020404030301010803" pitchFamily="18" charset="0"/>
              </a:rPr>
              <a:t>(</a:t>
            </a:r>
            <a:r>
              <a:rPr lang="hr-HR" i="1" dirty="0">
                <a:solidFill>
                  <a:schemeClr val="tx1"/>
                </a:solidFill>
                <a:latin typeface="Garamond" panose="02020404030301010803" pitchFamily="18" charset="0"/>
              </a:rPr>
              <a:t>clear all</a:t>
            </a:r>
            <a:r>
              <a:rPr lang="hr-HR" dirty="0">
                <a:solidFill>
                  <a:schemeClr val="tx1"/>
                </a:solidFill>
                <a:latin typeface="Garamond" panose="02020404030301010803" pitchFamily="18" charset="0"/>
              </a:rPr>
              <a:t>, ili ponovni klik na </a:t>
            </a:r>
            <a:r>
              <a:rPr lang="hr-HR" dirty="0" err="1">
                <a:solidFill>
                  <a:schemeClr val="tx1"/>
                </a:solidFill>
                <a:latin typeface="Garamond" panose="02020404030301010803" pitchFamily="18" charset="0"/>
              </a:rPr>
              <a:t>filter</a:t>
            </a:r>
            <a:r>
              <a:rPr lang="hr-HR" dirty="0">
                <a:solidFill>
                  <a:schemeClr val="tx1"/>
                </a:solidFill>
                <a:latin typeface="Garamond" panose="02020404030301010803" pitchFamily="18" charset="0"/>
              </a:rPr>
              <a:t>)</a:t>
            </a:r>
          </a:p>
          <a:p>
            <a:pPr marL="0" indent="0">
              <a:buNone/>
            </a:pPr>
            <a:endParaRPr lang="hr-HR" dirty="0">
              <a:solidFill>
                <a:schemeClr val="tx1"/>
              </a:solidFill>
            </a:endParaRPr>
          </a:p>
        </p:txBody>
      </p:sp>
      <p:sp>
        <p:nvSpPr>
          <p:cNvPr id="3" name="Content Placeholder 2">
            <a:extLst>
              <a:ext uri="{FF2B5EF4-FFF2-40B4-BE49-F238E27FC236}">
                <a16:creationId xmlns:a16="http://schemas.microsoft.com/office/drawing/2014/main" id="{92E2263D-F72D-4B6E-BB2D-8CE305769DB0}"/>
              </a:ext>
            </a:extLst>
          </p:cNvPr>
          <p:cNvSpPr>
            <a:spLocks noGrp="1"/>
          </p:cNvSpPr>
          <p:nvPr>
            <p:ph sz="half" idx="2"/>
          </p:nvPr>
        </p:nvSpPr>
        <p:spPr/>
        <p:txBody>
          <a:bodyPr/>
          <a:lstStyle/>
          <a:p>
            <a:pPr marL="0" indent="0">
              <a:buNone/>
            </a:pPr>
            <a:r>
              <a:rPr lang="hr-HR" dirty="0">
                <a:solidFill>
                  <a:schemeClr val="tx1"/>
                </a:solidFill>
                <a:latin typeface="Garamond" panose="02020404030301010803" pitchFamily="18" charset="0"/>
              </a:rPr>
              <a:t>Na desnoj strani:</a:t>
            </a:r>
          </a:p>
          <a:p>
            <a:pPr>
              <a:buFont typeface="Arial" panose="020B0604020202020204" pitchFamily="34" charset="0"/>
              <a:buChar char="•"/>
            </a:pPr>
            <a:r>
              <a:rPr lang="hr-HR" dirty="0">
                <a:solidFill>
                  <a:schemeClr val="tx1"/>
                </a:solidFill>
                <a:latin typeface="Garamond" panose="02020404030301010803" pitchFamily="18" charset="0"/>
              </a:rPr>
              <a:t>slične pretrage</a:t>
            </a:r>
          </a:p>
          <a:p>
            <a:pPr>
              <a:buFont typeface="Arial" panose="020B0604020202020204" pitchFamily="34" charset="0"/>
              <a:buChar char="•"/>
            </a:pPr>
            <a:r>
              <a:rPr lang="hr-HR" dirty="0">
                <a:solidFill>
                  <a:schemeClr val="tx1"/>
                </a:solidFill>
                <a:latin typeface="Garamond" panose="02020404030301010803" pitchFamily="18" charset="0"/>
              </a:rPr>
              <a:t>grafički prikazi za vašu pretragu</a:t>
            </a:r>
          </a:p>
          <a:p>
            <a:pPr>
              <a:buFont typeface="Arial" panose="020B0604020202020204" pitchFamily="34" charset="0"/>
              <a:buChar char="•"/>
            </a:pPr>
            <a:r>
              <a:rPr lang="hr-HR" dirty="0">
                <a:solidFill>
                  <a:schemeClr val="tx1"/>
                </a:solidFill>
                <a:latin typeface="Garamond" panose="02020404030301010803" pitchFamily="18" charset="0"/>
              </a:rPr>
              <a:t>naslovi radova koji uključuju vaše zadane riječi</a:t>
            </a:r>
          </a:p>
          <a:p>
            <a:endParaRPr lang="hr-HR" dirty="0"/>
          </a:p>
        </p:txBody>
      </p:sp>
    </p:spTree>
    <p:extLst>
      <p:ext uri="{BB962C8B-B14F-4D97-AF65-F5344CB8AC3E}">
        <p14:creationId xmlns:p14="http://schemas.microsoft.com/office/powerpoint/2010/main" val="86491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a:latin typeface="Garamond" panose="02020404030301010803" pitchFamily="18" charset="0"/>
              </a:rPr>
              <a:t>Journals</a:t>
            </a:r>
            <a:r>
              <a:rPr lang="hr-HR" sz="3600" dirty="0">
                <a:latin typeface="Garamond" panose="02020404030301010803" pitchFamily="18" charset="0"/>
              </a:rPr>
              <a:t> </a:t>
            </a:r>
            <a:r>
              <a:rPr lang="hr-HR" sz="3600" dirty="0" err="1">
                <a:latin typeface="Garamond" panose="02020404030301010803" pitchFamily="18" charset="0"/>
              </a:rPr>
              <a:t>in</a:t>
            </a:r>
            <a:r>
              <a:rPr lang="hr-HR" sz="3600" dirty="0">
                <a:latin typeface="Garamond" panose="02020404030301010803" pitchFamily="18" charset="0"/>
              </a:rPr>
              <a:t> NCBI </a:t>
            </a:r>
            <a:r>
              <a:rPr lang="hr-HR" sz="3600" dirty="0" err="1">
                <a:latin typeface="Garamond" panose="02020404030301010803" pitchFamily="18" charset="0"/>
              </a:rPr>
              <a:t>Databases</a:t>
            </a:r>
            <a:endParaRPr lang="hr-HR" sz="3600" dirty="0">
              <a:latin typeface="Garamond" panose="02020404030301010803" pitchFamily="18" charset="0"/>
            </a:endParaRPr>
          </a:p>
        </p:txBody>
      </p:sp>
      <p:sp>
        <p:nvSpPr>
          <p:cNvPr id="6" name="Rezervirano mjesto sadržaja 5"/>
          <p:cNvSpPr>
            <a:spLocks noGrp="1"/>
          </p:cNvSpPr>
          <p:nvPr>
            <p:ph idx="1"/>
          </p:nvPr>
        </p:nvSpPr>
        <p:spPr>
          <a:xfrm>
            <a:off x="1559496" y="1772816"/>
            <a:ext cx="9144000" cy="4572001"/>
          </a:xfrm>
        </p:spPr>
        <p:txBody>
          <a:bodyPr>
            <a:normAutofit fontScale="92500" lnSpcReduction="10000"/>
          </a:bodyPr>
          <a:lstStyle/>
          <a:p>
            <a:pPr marL="0" indent="0">
              <a:buNone/>
            </a:pPr>
            <a:r>
              <a:rPr lang="hr-HR" dirty="0">
                <a:solidFill>
                  <a:schemeClr val="tx1"/>
                </a:solidFill>
                <a:latin typeface="Garamond" panose="02020404030301010803" pitchFamily="18" charset="0"/>
              </a:rPr>
              <a:t>Tu se mogu pronaći informacije o </a:t>
            </a:r>
            <a:r>
              <a:rPr lang="hr-HR" dirty="0" err="1">
                <a:solidFill>
                  <a:schemeClr val="tx1"/>
                </a:solidFill>
                <a:latin typeface="Garamond" panose="02020404030301010803" pitchFamily="18" charset="0"/>
              </a:rPr>
              <a:t>PubMed</a:t>
            </a:r>
            <a:r>
              <a:rPr lang="hr-HR" dirty="0">
                <a:solidFill>
                  <a:schemeClr val="tx1"/>
                </a:solidFill>
                <a:latin typeface="Garamond" panose="02020404030301010803" pitchFamily="18" charset="0"/>
              </a:rPr>
              <a:t> časopisima (važno kod nekih stilova citiranja</a:t>
            </a:r>
          </a:p>
          <a:p>
            <a:pPr marL="0" indent="0">
              <a:buNone/>
            </a:pPr>
            <a:r>
              <a:rPr lang="hr-HR" dirty="0">
                <a:solidFill>
                  <a:schemeClr val="tx1"/>
                </a:solidFill>
                <a:latin typeface="Garamond" panose="02020404030301010803" pitchFamily="18" charset="0"/>
              </a:rPr>
              <a:t>Može se pretraživati po:</a:t>
            </a:r>
          </a:p>
          <a:p>
            <a:pPr>
              <a:buFont typeface="Arial" panose="020B0604020202020204" pitchFamily="34" charset="0"/>
              <a:buChar char="•"/>
            </a:pPr>
            <a:r>
              <a:rPr lang="hr-HR" dirty="0">
                <a:solidFill>
                  <a:schemeClr val="tx1"/>
                </a:solidFill>
                <a:latin typeface="Garamond" panose="02020404030301010803" pitchFamily="18" charset="0"/>
              </a:rPr>
              <a:t>Naslovu</a:t>
            </a:r>
          </a:p>
          <a:p>
            <a:pPr>
              <a:buFont typeface="Arial" panose="020B0604020202020204" pitchFamily="34" charset="0"/>
              <a:buChar char="•"/>
            </a:pPr>
            <a:r>
              <a:rPr lang="hr-HR" dirty="0">
                <a:solidFill>
                  <a:schemeClr val="tx1"/>
                </a:solidFill>
                <a:latin typeface="Garamond" panose="02020404030301010803" pitchFamily="18" charset="0"/>
              </a:rPr>
              <a:t>ISSN-u (Što je ISSN? ISSN se dodjeljuje neomeđenoj građi, odnosno svim serijskim publikacijama koja redovito izlazi pod istim, stalnim naslovom koji se ujednačeno i dosljedno navodi na svim mjestima. Serijska je publikacija neomeđena građa koja izlazi u uzastopnim zasebnim sveščićima ili dijelovima, obično s brojčanim ili kronološkim oznakama, bez unaprijed utvrđenog kraja izlaženja (npr. časopisi, novine, godišnji izvještaji itd.)</a:t>
            </a:r>
          </a:p>
          <a:p>
            <a:pPr>
              <a:buFont typeface="Arial" panose="020B0604020202020204" pitchFamily="34" charset="0"/>
              <a:buChar char="•"/>
            </a:pPr>
            <a:r>
              <a:rPr lang="hr-HR" dirty="0">
                <a:solidFill>
                  <a:schemeClr val="tx1"/>
                </a:solidFill>
                <a:latin typeface="Garamond" panose="02020404030301010803" pitchFamily="18" charset="0"/>
              </a:rPr>
              <a:t>Ključnim riječima</a:t>
            </a:r>
          </a:p>
          <a:p>
            <a:pPr>
              <a:buFont typeface="Arial" panose="020B0604020202020204" pitchFamily="34" charset="0"/>
              <a:buChar char="•"/>
            </a:pPr>
            <a:r>
              <a:rPr lang="hr-HR" dirty="0">
                <a:solidFill>
                  <a:schemeClr val="tx1"/>
                </a:solidFill>
                <a:latin typeface="Garamond" panose="02020404030301010803" pitchFamily="18" charset="0"/>
              </a:rPr>
              <a:t>Skraćenom naslovu časopisa</a:t>
            </a:r>
          </a:p>
          <a:p>
            <a:pPr marL="0" indent="0">
              <a:buNone/>
            </a:pPr>
            <a:endParaRPr lang="hr-HR" dirty="0">
              <a:solidFill>
                <a:schemeClr val="tx1"/>
              </a:solidFill>
            </a:endParaRPr>
          </a:p>
        </p:txBody>
      </p:sp>
    </p:spTree>
    <p:extLst>
      <p:ext uri="{BB962C8B-B14F-4D97-AF65-F5344CB8AC3E}">
        <p14:creationId xmlns:p14="http://schemas.microsoft.com/office/powerpoint/2010/main" val="421810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a:latin typeface="Garamond" panose="02020404030301010803" pitchFamily="18" charset="0"/>
              </a:rPr>
              <a:t>PubMed</a:t>
            </a:r>
            <a:r>
              <a:rPr lang="hr-HR" sz="3600" dirty="0">
                <a:latin typeface="Garamond" panose="02020404030301010803" pitchFamily="18" charset="0"/>
              </a:rPr>
              <a:t> pretraživanje – Best </a:t>
            </a:r>
            <a:r>
              <a:rPr lang="hr-HR" sz="3600" dirty="0" err="1">
                <a:latin typeface="Garamond" panose="02020404030301010803" pitchFamily="18" charset="0"/>
              </a:rPr>
              <a:t>match</a:t>
            </a:r>
            <a:endParaRPr lang="hr-HR" sz="3600" dirty="0">
              <a:latin typeface="Garamond" panose="02020404030301010803" pitchFamily="18" charset="0"/>
            </a:endParaRPr>
          </a:p>
        </p:txBody>
      </p:sp>
      <p:sp>
        <p:nvSpPr>
          <p:cNvPr id="6" name="Rezervirano mjesto sadržaja 5"/>
          <p:cNvSpPr>
            <a:spLocks noGrp="1"/>
          </p:cNvSpPr>
          <p:nvPr>
            <p:ph idx="1"/>
          </p:nvPr>
        </p:nvSpPr>
        <p:spPr>
          <a:xfrm>
            <a:off x="551384" y="1279392"/>
            <a:ext cx="10801200" cy="5121409"/>
          </a:xfrm>
        </p:spPr>
        <p:txBody>
          <a:bodyPr>
            <a:normAutofit/>
          </a:bodyPr>
          <a:lstStyle/>
          <a:p>
            <a:pPr>
              <a:buFont typeface="Arial" panose="020B0604020202020204" pitchFamily="34" charset="0"/>
              <a:buChar char="•"/>
            </a:pPr>
            <a:r>
              <a:rPr lang="hr-HR" dirty="0">
                <a:solidFill>
                  <a:schemeClr val="tx1"/>
                </a:solidFill>
                <a:latin typeface="Garamond" panose="02020404030301010803" pitchFamily="18" charset="0"/>
              </a:rPr>
              <a:t>pronalazi visoko relevantne članke na temu (</a:t>
            </a:r>
            <a:r>
              <a:rPr lang="hr-HR" i="1" dirty="0" err="1">
                <a:solidFill>
                  <a:schemeClr val="tx1"/>
                </a:solidFill>
                <a:latin typeface="Garamond" panose="02020404030301010803" pitchFamily="18" charset="0"/>
              </a:rPr>
              <a:t>machine</a:t>
            </a:r>
            <a:r>
              <a:rPr lang="hr-HR" i="1" dirty="0">
                <a:solidFill>
                  <a:schemeClr val="tx1"/>
                </a:solidFill>
                <a:latin typeface="Garamond" panose="02020404030301010803" pitchFamily="18" charset="0"/>
              </a:rPr>
              <a:t> </a:t>
            </a:r>
            <a:r>
              <a:rPr lang="hr-HR" i="1" dirty="0" err="1">
                <a:solidFill>
                  <a:schemeClr val="tx1"/>
                </a:solidFill>
                <a:latin typeface="Garamond" panose="02020404030301010803" pitchFamily="18" charset="0"/>
              </a:rPr>
              <a:t>learning</a:t>
            </a:r>
            <a:r>
              <a:rPr lang="hr-HR" dirty="0">
                <a:solidFill>
                  <a:schemeClr val="tx1"/>
                </a:solidFill>
                <a:latin typeface="Garamond" panose="02020404030301010803" pitchFamily="18" charset="0"/>
              </a:rPr>
              <a:t>), ali nije sveobuhvatna</a:t>
            </a:r>
          </a:p>
          <a:p>
            <a:pPr>
              <a:buFont typeface="Arial" panose="020B0604020202020204" pitchFamily="34" charset="0"/>
              <a:buChar char="•"/>
            </a:pPr>
            <a:endParaRPr lang="hr-HR" dirty="0">
              <a:solidFill>
                <a:schemeClr val="tx1"/>
              </a:solidFill>
            </a:endParaRPr>
          </a:p>
          <a:p>
            <a:pPr>
              <a:buFont typeface="Arial" panose="020B0604020202020204" pitchFamily="34" charset="0"/>
              <a:buChar char="•"/>
            </a:pPr>
            <a:endParaRPr lang="hr-HR" i="1" dirty="0">
              <a:solidFill>
                <a:schemeClr val="tx1"/>
              </a:solidFill>
            </a:endParaRPr>
          </a:p>
        </p:txBody>
      </p:sp>
      <p:pic>
        <p:nvPicPr>
          <p:cNvPr id="4" name="Slika 3"/>
          <p:cNvPicPr>
            <a:picLocks noChangeAspect="1"/>
          </p:cNvPicPr>
          <p:nvPr/>
        </p:nvPicPr>
        <p:blipFill>
          <a:blip r:embed="rId3"/>
          <a:stretch>
            <a:fillRect/>
          </a:stretch>
        </p:blipFill>
        <p:spPr>
          <a:xfrm>
            <a:off x="10166902" y="0"/>
            <a:ext cx="2029896" cy="1522800"/>
          </a:xfrm>
          <a:prstGeom prst="rect">
            <a:avLst/>
          </a:prstGeom>
        </p:spPr>
      </p:pic>
      <p:pic>
        <p:nvPicPr>
          <p:cNvPr id="2" name="Slika 1" descr="Zaslonski isječc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006" y="2060848"/>
            <a:ext cx="9789987" cy="4453675"/>
          </a:xfrm>
          <a:prstGeom prst="rect">
            <a:avLst/>
          </a:prstGeom>
        </p:spPr>
      </p:pic>
    </p:spTree>
    <p:extLst>
      <p:ext uri="{BB962C8B-B14F-4D97-AF65-F5344CB8AC3E}">
        <p14:creationId xmlns:p14="http://schemas.microsoft.com/office/powerpoint/2010/main" val="253294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err="1">
                <a:latin typeface="Garamond" panose="02020404030301010803" pitchFamily="18" charset="0"/>
              </a:rPr>
              <a:t>PubMed</a:t>
            </a:r>
            <a:r>
              <a:rPr lang="hr-HR" sz="3600" dirty="0">
                <a:latin typeface="Garamond" panose="02020404030301010803" pitchFamily="18" charset="0"/>
              </a:rPr>
              <a:t> pretraživanje</a:t>
            </a:r>
          </a:p>
        </p:txBody>
      </p:sp>
      <p:sp>
        <p:nvSpPr>
          <p:cNvPr id="6" name="Rezervirano mjesto sadržaja 5"/>
          <p:cNvSpPr>
            <a:spLocks noGrp="1"/>
          </p:cNvSpPr>
          <p:nvPr>
            <p:ph idx="1"/>
          </p:nvPr>
        </p:nvSpPr>
        <p:spPr>
          <a:xfrm>
            <a:off x="551384" y="1522800"/>
            <a:ext cx="10801200" cy="4878001"/>
          </a:xfrm>
        </p:spPr>
        <p:txBody>
          <a:bodyPr>
            <a:normAutofit/>
          </a:bodyPr>
          <a:lstStyle/>
          <a:p>
            <a:pPr marL="0" indent="0">
              <a:buNone/>
            </a:pPr>
            <a:r>
              <a:rPr lang="hr-HR" b="1" i="1" dirty="0">
                <a:solidFill>
                  <a:srgbClr val="7030A0"/>
                </a:solidFill>
                <a:latin typeface="Garamond" panose="02020404030301010803" pitchFamily="18" charset="0"/>
              </a:rPr>
              <a:t>Single Citation Matcher </a:t>
            </a:r>
            <a:r>
              <a:rPr lang="hr-HR" dirty="0">
                <a:solidFill>
                  <a:schemeClr val="tx1"/>
                </a:solidFill>
                <a:latin typeface="Garamond" panose="02020404030301010803" pitchFamily="18" charset="0"/>
              </a:rPr>
              <a:t>– pretraživanje po određenim metapodacima</a:t>
            </a:r>
          </a:p>
        </p:txBody>
      </p:sp>
      <p:pic>
        <p:nvPicPr>
          <p:cNvPr id="3" name="Picture 2" descr="Screen Clipping">
            <a:extLst>
              <a:ext uri="{FF2B5EF4-FFF2-40B4-BE49-F238E27FC236}">
                <a16:creationId xmlns:a16="http://schemas.microsoft.com/office/drawing/2014/main" id="{6ED6389C-3D86-44BF-869E-677180A64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659" y="2287424"/>
            <a:ext cx="9602032" cy="4130398"/>
          </a:xfrm>
          <a:prstGeom prst="rect">
            <a:avLst/>
          </a:prstGeom>
        </p:spPr>
      </p:pic>
      <p:cxnSp>
        <p:nvCxnSpPr>
          <p:cNvPr id="7" name="Straight Arrow Connector 6">
            <a:extLst>
              <a:ext uri="{FF2B5EF4-FFF2-40B4-BE49-F238E27FC236}">
                <a16:creationId xmlns:a16="http://schemas.microsoft.com/office/drawing/2014/main" id="{CE506373-F56A-4F0C-B475-683648C5A6CE}"/>
              </a:ext>
            </a:extLst>
          </p:cNvPr>
          <p:cNvCxnSpPr>
            <a:cxnSpLocks/>
          </p:cNvCxnSpPr>
          <p:nvPr/>
        </p:nvCxnSpPr>
        <p:spPr>
          <a:xfrm>
            <a:off x="2423592" y="2044016"/>
            <a:ext cx="3528392" cy="3268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6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144016" y="-99392"/>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a:latin typeface="Garamond" panose="02020404030301010803" pitchFamily="18" charset="0"/>
              </a:rPr>
              <a:t>Upravljanje rezultatima</a:t>
            </a:r>
          </a:p>
        </p:txBody>
      </p:sp>
      <p:sp>
        <p:nvSpPr>
          <p:cNvPr id="6" name="Rezervirano mjesto sadržaja 5"/>
          <p:cNvSpPr>
            <a:spLocks noGrp="1"/>
          </p:cNvSpPr>
          <p:nvPr>
            <p:ph idx="1"/>
          </p:nvPr>
        </p:nvSpPr>
        <p:spPr>
          <a:xfrm>
            <a:off x="551384" y="1522800"/>
            <a:ext cx="10801200" cy="4878001"/>
          </a:xfrm>
        </p:spPr>
        <p:txBody>
          <a:bodyPr>
            <a:normAutofit/>
          </a:bodyPr>
          <a:lstStyle/>
          <a:p>
            <a:pPr>
              <a:buFont typeface="Arial" panose="020B0604020202020204" pitchFamily="34" charset="0"/>
              <a:buChar char="•"/>
            </a:pPr>
            <a:r>
              <a:rPr lang="hr-HR" dirty="0">
                <a:solidFill>
                  <a:schemeClr val="tx1"/>
                </a:solidFill>
                <a:latin typeface="Garamond" panose="02020404030301010803" pitchFamily="18" charset="0"/>
              </a:rPr>
              <a:t>može se prikazati više rezultata po stranici ili se rezultati mogu poslati elektroničkom poštom ili stvarati zbirke (za to je potrebno imati račun)</a:t>
            </a:r>
          </a:p>
          <a:p>
            <a:pPr>
              <a:buFont typeface="Arial" panose="020B0604020202020204" pitchFamily="34" charset="0"/>
              <a:buChar char="•"/>
            </a:pPr>
            <a:endParaRPr lang="hr-HR" dirty="0">
              <a:solidFill>
                <a:schemeClr val="tx1"/>
              </a:solidFill>
              <a:latin typeface="Candara" panose="020E0502030303020204" pitchFamily="34" charset="0"/>
            </a:endParaRPr>
          </a:p>
          <a:p>
            <a:pPr>
              <a:buFont typeface="Arial" panose="020B0604020202020204" pitchFamily="34" charset="0"/>
              <a:buChar char="•"/>
            </a:pPr>
            <a:endParaRPr lang="hr-HR" dirty="0">
              <a:solidFill>
                <a:schemeClr val="tx1"/>
              </a:solidFill>
            </a:endParaRPr>
          </a:p>
        </p:txBody>
      </p:sp>
      <p:pic>
        <p:nvPicPr>
          <p:cNvPr id="3" name="Picture 2" descr="Screen Clipping">
            <a:extLst>
              <a:ext uri="{FF2B5EF4-FFF2-40B4-BE49-F238E27FC236}">
                <a16:creationId xmlns:a16="http://schemas.microsoft.com/office/drawing/2014/main" id="{8B510358-0862-4E01-9949-71C1A09AE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3573016"/>
            <a:ext cx="8756139" cy="2430991"/>
          </a:xfrm>
          <a:prstGeom prst="rect">
            <a:avLst/>
          </a:prstGeom>
        </p:spPr>
      </p:pic>
      <p:cxnSp>
        <p:nvCxnSpPr>
          <p:cNvPr id="8" name="Straight Arrow Connector 7">
            <a:extLst>
              <a:ext uri="{FF2B5EF4-FFF2-40B4-BE49-F238E27FC236}">
                <a16:creationId xmlns:a16="http://schemas.microsoft.com/office/drawing/2014/main" id="{DC1DA004-A259-4E6A-9CA5-ED991DE31202}"/>
              </a:ext>
            </a:extLst>
          </p:cNvPr>
          <p:cNvCxnSpPr/>
          <p:nvPr/>
        </p:nvCxnSpPr>
        <p:spPr>
          <a:xfrm>
            <a:off x="4079776" y="2132856"/>
            <a:ext cx="3024336" cy="216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32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144016" y="-99392"/>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a:latin typeface="Garamond" panose="02020404030301010803" pitchFamily="18" charset="0"/>
              </a:rPr>
              <a:t>Literatura</a:t>
            </a:r>
            <a:endParaRPr lang="hr-HR" sz="3600" dirty="0">
              <a:latin typeface="Garamond" panose="02020404030301010803" pitchFamily="18" charset="0"/>
            </a:endParaRPr>
          </a:p>
        </p:txBody>
      </p:sp>
      <p:sp>
        <p:nvSpPr>
          <p:cNvPr id="6" name="Rezervirano mjesto sadržaja 5"/>
          <p:cNvSpPr>
            <a:spLocks noGrp="1"/>
          </p:cNvSpPr>
          <p:nvPr>
            <p:ph idx="1"/>
          </p:nvPr>
        </p:nvSpPr>
        <p:spPr>
          <a:xfrm>
            <a:off x="551384" y="1522800"/>
            <a:ext cx="10801200" cy="4878001"/>
          </a:xfrm>
        </p:spPr>
        <p:txBody>
          <a:bodyPr>
            <a:normAutofit fontScale="92500" lnSpcReduction="10000"/>
          </a:bodyPr>
          <a:lstStyle/>
          <a:p>
            <a:pPr>
              <a:buFont typeface="Arial" panose="020B0604020202020204" pitchFamily="34" charset="0"/>
              <a:buChar char="•"/>
            </a:pPr>
            <a:r>
              <a:rPr lang="hr-HR" dirty="0">
                <a:solidFill>
                  <a:schemeClr val="tx1"/>
                </a:solidFill>
                <a:latin typeface="Candara" panose="020E0502030303020204" pitchFamily="34" charset="0"/>
              </a:rPr>
              <a:t>Boole, George (2020). Hrvatska enciklopedija, mrežno izdanje. Zagreb: Leksikografski zavod Miroslav Krleža. Dostupno na https://www.enciklopedija.hr/natuknica.aspx?ID=8704</a:t>
            </a:r>
          </a:p>
          <a:p>
            <a:pPr>
              <a:buFont typeface="Arial" panose="020B0604020202020204" pitchFamily="34" charset="0"/>
              <a:buChar char="•"/>
            </a:pPr>
            <a:r>
              <a:rPr lang="hr-HR" dirty="0">
                <a:solidFill>
                  <a:schemeClr val="tx1"/>
                </a:solidFill>
                <a:latin typeface="Candara" panose="020E0502030303020204" pitchFamily="34" charset="0"/>
              </a:rPr>
              <a:t>Hrčak. Upute za pretraživanje. Dostupno na https://hrcak.srce.hr/index.php?show=search_help</a:t>
            </a:r>
          </a:p>
          <a:p>
            <a:pPr>
              <a:buFont typeface="Arial" panose="020B0604020202020204" pitchFamily="34" charset="0"/>
              <a:buChar char="•"/>
            </a:pPr>
            <a:r>
              <a:rPr lang="hr-HR" dirty="0">
                <a:solidFill>
                  <a:schemeClr val="tx1"/>
                </a:solidFill>
                <a:latin typeface="Candara" panose="020E0502030303020204" pitchFamily="34" charset="0"/>
              </a:rPr>
              <a:t>Nacionalna i sveučilišna knjižnica (2012). ISSN ured za Hrvatsku. Dostupno na http://www.nsk.hr/issn/#1 </a:t>
            </a:r>
          </a:p>
          <a:p>
            <a:pPr>
              <a:buFont typeface="Arial" panose="020B0604020202020204" pitchFamily="34" charset="0"/>
              <a:buChar char="•"/>
            </a:pPr>
            <a:r>
              <a:rPr lang="hr-HR" dirty="0">
                <a:solidFill>
                  <a:schemeClr val="tx1"/>
                </a:solidFill>
                <a:latin typeface="Candara" panose="020E0502030303020204" pitchFamily="34" charset="0"/>
              </a:rPr>
              <a:t>Katedra za istraživanja u biomedicini i zdravstvu, Medicinski fakultet u Splitu. </a:t>
            </a:r>
            <a:r>
              <a:rPr lang="hr-HR" i="1" dirty="0">
                <a:solidFill>
                  <a:schemeClr val="tx1"/>
                </a:solidFill>
                <a:latin typeface="Candara" panose="020E0502030303020204" pitchFamily="34" charset="0"/>
              </a:rPr>
              <a:t>Pronalaženje informacija: baze podataka i strategija njihova pretraživanja. </a:t>
            </a:r>
            <a:r>
              <a:rPr lang="hr-HR" dirty="0">
                <a:solidFill>
                  <a:schemeClr val="tx1"/>
                </a:solidFill>
                <a:latin typeface="Candara" panose="020E0502030303020204" pitchFamily="34" charset="0"/>
              </a:rPr>
              <a:t>Dostupno na </a:t>
            </a:r>
            <a:r>
              <a:rPr lang="hr-HR" dirty="0">
                <a:solidFill>
                  <a:schemeClr val="tx1"/>
                </a:solidFill>
                <a:latin typeface="Candara" panose="020E0502030303020204" pitchFamily="34" charset="0"/>
                <a:hlinkClick r:id="rId3"/>
              </a:rPr>
              <a:t>http://neuron.mefst.hr/docs/katedre/med_humanistika/IBZ/Farmacija/ZnanstvenaMetod/MAterijali/Farmacija-5.%20dan_predavanje%20(Nalazenje%20informacija%20i%20EBM).pdf</a:t>
            </a:r>
            <a:endParaRPr lang="hr-HR" dirty="0">
              <a:solidFill>
                <a:schemeClr val="tx1"/>
              </a:solidFill>
              <a:latin typeface="Candara" panose="020E0502030303020204" pitchFamily="34" charset="0"/>
            </a:endParaRPr>
          </a:p>
          <a:p>
            <a:pPr>
              <a:buFont typeface="Arial" panose="020B0604020202020204" pitchFamily="34" charset="0"/>
              <a:buChar char="•"/>
            </a:pPr>
            <a:r>
              <a:rPr lang="hr-HR" dirty="0">
                <a:solidFill>
                  <a:schemeClr val="tx1"/>
                </a:solidFill>
                <a:latin typeface="Candara" panose="020E0502030303020204" pitchFamily="34" charset="0"/>
              </a:rPr>
              <a:t>National Library of Medicine. PubMed tutorial. Dostupno na https://www.nlm.nih.gov/bsd/disted/pubmedtutorial/010_050.html</a:t>
            </a:r>
          </a:p>
          <a:p>
            <a:pPr>
              <a:buFont typeface="Arial" panose="020B0604020202020204" pitchFamily="34" charset="0"/>
              <a:buChar char="•"/>
            </a:pPr>
            <a:endParaRPr lang="hr-HR" dirty="0">
              <a:solidFill>
                <a:schemeClr val="tx1"/>
              </a:solidFill>
              <a:latin typeface="Candara" panose="020E0502030303020204" pitchFamily="34" charset="0"/>
            </a:endParaRPr>
          </a:p>
          <a:p>
            <a:pPr>
              <a:buFont typeface="Arial" panose="020B0604020202020204" pitchFamily="34" charset="0"/>
              <a:buChar char="•"/>
            </a:pPr>
            <a:endParaRPr lang="hr-HR" dirty="0">
              <a:solidFill>
                <a:schemeClr val="tx1"/>
              </a:solidFill>
            </a:endParaRPr>
          </a:p>
        </p:txBody>
      </p:sp>
    </p:spTree>
    <p:extLst>
      <p:ext uri="{BB962C8B-B14F-4D97-AF65-F5344CB8AC3E}">
        <p14:creationId xmlns:p14="http://schemas.microsoft.com/office/powerpoint/2010/main" val="21617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latin typeface="Garamond" panose="02020404030301010803" pitchFamily="18" charset="0"/>
              </a:rPr>
              <a:t>Važnost baza podataka</a:t>
            </a:r>
          </a:p>
          <a:p>
            <a:pPr marL="0" indent="0">
              <a:buNone/>
            </a:pPr>
            <a:r>
              <a:rPr lang="hr-HR" dirty="0">
                <a:solidFill>
                  <a:schemeClr val="tx1"/>
                </a:solidFill>
                <a:latin typeface="Garamond" panose="02020404030301010803" pitchFamily="18" charset="0"/>
              </a:rPr>
              <a:t>1. Sveobuhvatnost relevantnih istraživanja</a:t>
            </a:r>
          </a:p>
          <a:p>
            <a:pPr marL="0" indent="0">
              <a:buNone/>
            </a:pPr>
            <a:r>
              <a:rPr lang="hr-HR" dirty="0">
                <a:solidFill>
                  <a:schemeClr val="tx1"/>
                </a:solidFill>
                <a:latin typeface="Garamond" panose="02020404030301010803" pitchFamily="18" charset="0"/>
              </a:rPr>
              <a:t>Sustavni pregledni članak  - cilj: cjelokupno i nepristrano utvrđivanje relevantnih studija. Pogreške u strategiji pretraživanja baza podataka mogu utjecati na osjetljivost pretrage i propuštanja bitnih istraživanja</a:t>
            </a:r>
          </a:p>
          <a:p>
            <a:pPr marL="0" indent="0">
              <a:buNone/>
            </a:pPr>
            <a:r>
              <a:rPr lang="hr-HR" dirty="0">
                <a:solidFill>
                  <a:schemeClr val="tx1"/>
                </a:solidFill>
                <a:latin typeface="Garamond" panose="02020404030301010803" pitchFamily="18" charset="0"/>
              </a:rPr>
              <a:t>2. Selektivnost pri odabiru kriterija za ulazak u bazu</a:t>
            </a:r>
          </a:p>
          <a:p>
            <a:pPr marL="0" indent="0">
              <a:buNone/>
            </a:pPr>
            <a:r>
              <a:rPr lang="hr-HR" dirty="0">
                <a:solidFill>
                  <a:schemeClr val="tx1"/>
                </a:solidFill>
                <a:latin typeface="Garamond" panose="02020404030301010803" pitchFamily="18" charset="0"/>
              </a:rPr>
              <a:t>Od </a:t>
            </a:r>
            <a:r>
              <a:rPr lang="en-US" dirty="0">
                <a:solidFill>
                  <a:schemeClr val="tx1"/>
                </a:solidFill>
                <a:latin typeface="Garamond" panose="02020404030301010803" pitchFamily="18" charset="0"/>
              </a:rPr>
              <a:t>2008 </a:t>
            </a:r>
            <a:r>
              <a:rPr lang="hr-HR" dirty="0">
                <a:solidFill>
                  <a:schemeClr val="tx1"/>
                </a:solidFill>
                <a:latin typeface="Garamond" panose="02020404030301010803" pitchFamily="18" charset="0"/>
              </a:rPr>
              <a:t>do</a:t>
            </a:r>
            <a:r>
              <a:rPr lang="en-US" dirty="0">
                <a:solidFill>
                  <a:schemeClr val="tx1"/>
                </a:solidFill>
                <a:latin typeface="Garamond" panose="02020404030301010803" pitchFamily="18" charset="0"/>
              </a:rPr>
              <a:t> 2014, </a:t>
            </a:r>
            <a:r>
              <a:rPr lang="hr-HR" dirty="0">
                <a:solidFill>
                  <a:schemeClr val="tx1"/>
                </a:solidFill>
                <a:latin typeface="Garamond" panose="02020404030301010803" pitchFamily="18" charset="0"/>
              </a:rPr>
              <a:t>broj znanstvenih članaka indeksiranih u </a:t>
            </a:r>
            <a:r>
              <a:rPr lang="en-US" dirty="0">
                <a:solidFill>
                  <a:schemeClr val="tx1"/>
                </a:solidFill>
                <a:latin typeface="Garamond" panose="02020404030301010803" pitchFamily="18" charset="0"/>
              </a:rPr>
              <a:t>Science Citation Index </a:t>
            </a:r>
            <a:r>
              <a:rPr lang="hr-HR" dirty="0">
                <a:solidFill>
                  <a:schemeClr val="tx1"/>
                </a:solidFill>
                <a:latin typeface="Garamond" panose="02020404030301010803" pitchFamily="18" charset="0"/>
              </a:rPr>
              <a:t>(</a:t>
            </a:r>
            <a:r>
              <a:rPr lang="en-US" dirty="0">
                <a:solidFill>
                  <a:schemeClr val="tx1"/>
                </a:solidFill>
                <a:latin typeface="Garamond" panose="02020404030301010803" pitchFamily="18" charset="0"/>
              </a:rPr>
              <a:t>Web of Science</a:t>
            </a:r>
            <a:r>
              <a:rPr lang="hr-HR" dirty="0">
                <a:solidFill>
                  <a:schemeClr val="tx1"/>
                </a:solidFill>
                <a:latin typeface="Garamond" panose="02020404030301010803" pitchFamily="18" charset="0"/>
              </a:rPr>
              <a:t>)</a:t>
            </a:r>
            <a:r>
              <a:rPr lang="en-US" dirty="0">
                <a:solidFill>
                  <a:schemeClr val="tx1"/>
                </a:solidFill>
                <a:latin typeface="Garamond" panose="02020404030301010803" pitchFamily="18" charset="0"/>
              </a:rPr>
              <a:t> </a:t>
            </a:r>
            <a:r>
              <a:rPr lang="hr-HR" dirty="0">
                <a:solidFill>
                  <a:schemeClr val="tx1"/>
                </a:solidFill>
                <a:latin typeface="Garamond" panose="02020404030301010803" pitchFamily="18" charset="0"/>
              </a:rPr>
              <a:t>porastao je za </a:t>
            </a:r>
            <a:r>
              <a:rPr lang="en-US" dirty="0">
                <a:solidFill>
                  <a:schemeClr val="tx1"/>
                </a:solidFill>
                <a:latin typeface="Garamond" panose="02020404030301010803" pitchFamily="18" charset="0"/>
              </a:rPr>
              <a:t>23%, </a:t>
            </a:r>
            <a:r>
              <a:rPr lang="hr-HR" dirty="0">
                <a:solidFill>
                  <a:schemeClr val="tx1"/>
                </a:solidFill>
                <a:latin typeface="Garamond" panose="02020404030301010803" pitchFamily="18" charset="0"/>
              </a:rPr>
              <a:t>s</a:t>
            </a:r>
            <a:r>
              <a:rPr lang="en-US" dirty="0">
                <a:solidFill>
                  <a:schemeClr val="tx1"/>
                </a:solidFill>
                <a:latin typeface="Garamond" panose="02020404030301010803" pitchFamily="18" charset="0"/>
              </a:rPr>
              <a:t> 1 029 471 </a:t>
            </a:r>
            <a:r>
              <a:rPr lang="hr-HR" dirty="0">
                <a:solidFill>
                  <a:schemeClr val="tx1"/>
                </a:solidFill>
                <a:latin typeface="Garamond" panose="02020404030301010803" pitchFamily="18" charset="0"/>
              </a:rPr>
              <a:t>na</a:t>
            </a:r>
            <a:r>
              <a:rPr lang="en-US" dirty="0">
                <a:solidFill>
                  <a:schemeClr val="tx1"/>
                </a:solidFill>
                <a:latin typeface="Garamond" panose="02020404030301010803" pitchFamily="18" charset="0"/>
              </a:rPr>
              <a:t> 1 270 425.</a:t>
            </a:r>
            <a:endParaRPr lang="hr-HR" dirty="0">
              <a:solidFill>
                <a:schemeClr val="tx1"/>
              </a:solidFill>
              <a:latin typeface="Garamond" panose="02020404030301010803" pitchFamily="18" charset="0"/>
            </a:endParaRPr>
          </a:p>
          <a:p>
            <a:pPr>
              <a:buFont typeface="Arial" panose="020B0604020202020204" pitchFamily="34" charset="0"/>
              <a:buChar char="•"/>
            </a:pPr>
            <a:endParaRPr lang="hr-HR" dirty="0">
              <a:latin typeface="Garamond" panose="02020404030301010803" pitchFamily="18" charset="0"/>
            </a:endParaRPr>
          </a:p>
        </p:txBody>
      </p:sp>
    </p:spTree>
    <p:extLst>
      <p:ext uri="{BB962C8B-B14F-4D97-AF65-F5344CB8AC3E}">
        <p14:creationId xmlns:p14="http://schemas.microsoft.com/office/powerpoint/2010/main" val="6852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dirty="0">
                <a:solidFill>
                  <a:schemeClr val="tx1"/>
                </a:solidFill>
                <a:latin typeface="Garamond" panose="02020404030301010803" pitchFamily="18" charset="0"/>
              </a:rPr>
              <a:t>Selektivnost baza; kriteriji za ulazak u </a:t>
            </a:r>
            <a:r>
              <a:rPr lang="hr-HR" dirty="0" err="1">
                <a:solidFill>
                  <a:schemeClr val="tx1"/>
                </a:solidFill>
                <a:latin typeface="Garamond" panose="02020404030301010803" pitchFamily="18" charset="0"/>
              </a:rPr>
              <a:t>WoS</a:t>
            </a:r>
            <a:endParaRPr lang="hr-HR" dirty="0">
              <a:solidFill>
                <a:schemeClr val="tx1"/>
              </a:solidFill>
              <a:latin typeface="Garamond" panose="02020404030301010803" pitchFamily="18" charset="0"/>
            </a:endParaRPr>
          </a:p>
          <a:p>
            <a:pPr marL="457200" indent="-457200">
              <a:buAutoNum type="arabicPeriod"/>
            </a:pPr>
            <a:r>
              <a:rPr lang="hr-HR" dirty="0">
                <a:solidFill>
                  <a:schemeClr val="tx1"/>
                </a:solidFill>
                <a:latin typeface="Garamond" panose="02020404030301010803" pitchFamily="18" charset="0"/>
              </a:rPr>
              <a:t>Osnovni izdavački standardi: postupak recenzije, potpuno i točno navođenje referenci, podatak o financiranju, </a:t>
            </a:r>
            <a:r>
              <a:rPr lang="hr-HR" i="1" dirty="0" err="1">
                <a:solidFill>
                  <a:schemeClr val="tx1"/>
                </a:solidFill>
                <a:latin typeface="Garamond" panose="02020404030301010803" pitchFamily="18" charset="0"/>
              </a:rPr>
              <a:t>acknowledgements</a:t>
            </a:r>
            <a:r>
              <a:rPr lang="hr-HR" i="1" dirty="0">
                <a:solidFill>
                  <a:schemeClr val="tx1"/>
                </a:solidFill>
                <a:latin typeface="Garamond" panose="02020404030301010803" pitchFamily="18" charset="0"/>
              </a:rPr>
              <a:t>, </a:t>
            </a:r>
            <a:r>
              <a:rPr lang="hr-HR" dirty="0">
                <a:solidFill>
                  <a:schemeClr val="tx1"/>
                </a:solidFill>
                <a:latin typeface="Garamond" panose="02020404030301010803" pitchFamily="18" charset="0"/>
              </a:rPr>
              <a:t>etičnost u objavljivanju (predatorski časopisi), dosljednost u izlaženju, jezik</a:t>
            </a:r>
          </a:p>
          <a:p>
            <a:pPr marL="457200" indent="-457200">
              <a:buAutoNum type="arabicPeriod"/>
            </a:pPr>
            <a:r>
              <a:rPr lang="hr-HR" dirty="0">
                <a:solidFill>
                  <a:schemeClr val="tx1"/>
                </a:solidFill>
                <a:latin typeface="Garamond" panose="02020404030301010803" pitchFamily="18" charset="0"/>
              </a:rPr>
              <a:t>Urednički posao i organizacija </a:t>
            </a:r>
          </a:p>
          <a:p>
            <a:pPr marL="457200" indent="-457200">
              <a:buAutoNum type="arabicPeriod"/>
            </a:pPr>
            <a:r>
              <a:rPr lang="hr-HR" dirty="0">
                <a:solidFill>
                  <a:schemeClr val="tx1"/>
                </a:solidFill>
                <a:latin typeface="Garamond" panose="02020404030301010803" pitchFamily="18" charset="0"/>
              </a:rPr>
              <a:t>Međunarodna usmjerenost; međunarodni urednici, recenzenti, autori, članovi savjetodavnog tijela uredništva</a:t>
            </a:r>
          </a:p>
          <a:p>
            <a:pPr marL="457200" indent="-457200">
              <a:buAutoNum type="arabicPeriod"/>
            </a:pPr>
            <a:r>
              <a:rPr lang="hr-HR" dirty="0">
                <a:solidFill>
                  <a:schemeClr val="tx1"/>
                </a:solidFill>
                <a:latin typeface="Garamond" panose="02020404030301010803" pitchFamily="18" charset="0"/>
              </a:rPr>
              <a:t>Citiranost</a:t>
            </a:r>
          </a:p>
          <a:p>
            <a:pPr marL="0" indent="0" algn="ctr">
              <a:buNone/>
            </a:pPr>
            <a:endParaRPr lang="hr-HR" dirty="0">
              <a:latin typeface="Garamond" panose="02020404030301010803" pitchFamily="18" charset="0"/>
            </a:endParaRPr>
          </a:p>
          <a:p>
            <a:pPr marL="0" indent="0" algn="ctr">
              <a:buNone/>
            </a:pPr>
            <a:endParaRPr lang="hr-HR" dirty="0">
              <a:latin typeface="Garamond" panose="02020404030301010803" pitchFamily="18" charset="0"/>
            </a:endParaRPr>
          </a:p>
        </p:txBody>
      </p:sp>
    </p:spTree>
    <p:extLst>
      <p:ext uri="{BB962C8B-B14F-4D97-AF65-F5344CB8AC3E}">
        <p14:creationId xmlns:p14="http://schemas.microsoft.com/office/powerpoint/2010/main" val="4954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solidFill>
                  <a:schemeClr val="tx1"/>
                </a:solidFill>
                <a:latin typeface="Garamond" panose="02020404030301010803" pitchFamily="18" charset="0"/>
              </a:rPr>
              <a:t>Knjižnice</a:t>
            </a:r>
          </a:p>
          <a:p>
            <a:pPr>
              <a:buFont typeface="Arial" panose="020B0604020202020204" pitchFamily="34" charset="0"/>
              <a:buChar char="•"/>
            </a:pPr>
            <a:r>
              <a:rPr lang="hr-HR" dirty="0">
                <a:solidFill>
                  <a:schemeClr val="tx1"/>
                </a:solidFill>
                <a:latin typeface="Garamond" panose="02020404030301010803" pitchFamily="18" charset="0"/>
              </a:rPr>
              <a:t>Pri odabiru građe za knjižnicu, i knjižničari rade određenu selekciju – prema potrebama korisnika (manjine, studenti, umirovljenici), prema novoobjavljenim naslovima</a:t>
            </a:r>
          </a:p>
          <a:p>
            <a:pPr>
              <a:buFont typeface="Arial" panose="020B0604020202020204" pitchFamily="34" charset="0"/>
              <a:buChar char="•"/>
            </a:pPr>
            <a:r>
              <a:rPr lang="hr-HR" dirty="0">
                <a:solidFill>
                  <a:schemeClr val="tx1"/>
                </a:solidFill>
                <a:latin typeface="Garamond" panose="02020404030301010803" pitchFamily="18" charset="0"/>
              </a:rPr>
              <a:t>Kriteriji: ugled autora i nakladnika, interes korisnika, </a:t>
            </a:r>
            <a:r>
              <a:rPr lang="hr-HR" dirty="0" err="1">
                <a:solidFill>
                  <a:schemeClr val="tx1"/>
                </a:solidFill>
                <a:latin typeface="Garamond" panose="02020404030301010803" pitchFamily="18" charset="0"/>
              </a:rPr>
              <a:t>pozicioniranost</a:t>
            </a:r>
            <a:r>
              <a:rPr lang="hr-HR" dirty="0">
                <a:solidFill>
                  <a:schemeClr val="tx1"/>
                </a:solidFill>
                <a:latin typeface="Garamond" panose="02020404030301010803" pitchFamily="18" charset="0"/>
              </a:rPr>
              <a:t> naslova na listama bestselera koje su kreirali ugledni mediji, stil i jezik, novost i relevantnost teme, dubina razrade teme, reference u literaturi, način obrade teme (objektivnost autora), opremljenost djela bibliografskim podacima, kazalima, predgovorima, kvaliteta prijevoda, lektura, korektura, cijena, fizičke karakteristike (uvez, izgled, vrsta i kvaliteta papira, tisak), tehnički aspekti (mogućnost korištenja), recenzije uglednih autora</a:t>
            </a:r>
          </a:p>
          <a:p>
            <a:pPr marL="0" indent="0" algn="ctr">
              <a:buNone/>
            </a:pPr>
            <a:endParaRPr lang="hr-HR" dirty="0">
              <a:latin typeface="Garamond" panose="02020404030301010803" pitchFamily="18" charset="0"/>
            </a:endParaRPr>
          </a:p>
        </p:txBody>
      </p:sp>
    </p:spTree>
    <p:extLst>
      <p:ext uri="{BB962C8B-B14F-4D97-AF65-F5344CB8AC3E}">
        <p14:creationId xmlns:p14="http://schemas.microsoft.com/office/powerpoint/2010/main" val="140797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solidFill>
                  <a:schemeClr val="tx1"/>
                </a:solidFill>
                <a:latin typeface="Garamond" panose="02020404030301010803" pitchFamily="18" charset="0"/>
              </a:rPr>
              <a:t>Tri vrste baza podataka</a:t>
            </a:r>
          </a:p>
          <a:p>
            <a:pPr marL="457200" indent="-457200">
              <a:buAutoNum type="arabicPeriod"/>
            </a:pPr>
            <a:r>
              <a:rPr lang="hr-HR" dirty="0">
                <a:solidFill>
                  <a:schemeClr val="tx1"/>
                </a:solidFill>
                <a:latin typeface="Garamond" panose="02020404030301010803" pitchFamily="18" charset="0"/>
              </a:rPr>
              <a:t>bibliografske</a:t>
            </a:r>
          </a:p>
          <a:p>
            <a:pPr>
              <a:buFont typeface="Arial" panose="020B0604020202020204" pitchFamily="34" charset="0"/>
              <a:buChar char="•"/>
            </a:pPr>
            <a:r>
              <a:rPr lang="hr-HR" dirty="0">
                <a:solidFill>
                  <a:schemeClr val="tx1"/>
                </a:solidFill>
                <a:latin typeface="Garamond" panose="02020404030301010803" pitchFamily="18" charset="0"/>
              </a:rPr>
              <a:t>što opisuje rad? </a:t>
            </a:r>
            <a:r>
              <a:rPr lang="hr-HR" b="1" dirty="0">
                <a:solidFill>
                  <a:schemeClr val="tx1"/>
                </a:solidFill>
                <a:latin typeface="Garamond" panose="02020404030301010803" pitchFamily="18" charset="0"/>
              </a:rPr>
              <a:t>Bibliografski zapis </a:t>
            </a:r>
            <a:r>
              <a:rPr lang="hr-HR" dirty="0">
                <a:solidFill>
                  <a:schemeClr val="tx1"/>
                </a:solidFill>
                <a:latin typeface="Garamond" panose="02020404030301010803" pitchFamily="18" charset="0"/>
              </a:rPr>
              <a:t>se sastoji od imena autora, naslova rada, naziva publikacije u kojoj je rad objavljen, godine objavljivanja, ključnih riječi, sažetka, ustanove autora, izvornog jezika rada, vrste rada i slično. Ti su podaci razvrstani u polja (polje autora, naslova, izvora, ključnih riječi itd.), a broj polja utječe na preglednost, specifičnost i točnost rezultata pretraživanja. </a:t>
            </a:r>
          </a:p>
          <a:p>
            <a:pPr>
              <a:buFont typeface="Arial" panose="020B0604020202020204" pitchFamily="34" charset="0"/>
              <a:buChar char="•"/>
            </a:pPr>
            <a:r>
              <a:rPr lang="hr-HR" dirty="0">
                <a:solidFill>
                  <a:schemeClr val="tx1"/>
                </a:solidFill>
                <a:latin typeface="Garamond" panose="02020404030301010803" pitchFamily="18" charset="0"/>
              </a:rPr>
              <a:t>bibliografije</a:t>
            </a:r>
          </a:p>
          <a:p>
            <a:pPr marL="0" indent="0">
              <a:buNone/>
            </a:pPr>
            <a:r>
              <a:rPr lang="hr-HR" dirty="0">
                <a:solidFill>
                  <a:schemeClr val="tx1"/>
                </a:solidFill>
                <a:latin typeface="Garamond" panose="02020404030301010803" pitchFamily="18" charset="0"/>
              </a:rPr>
              <a:t>2. (bibliografske) i </a:t>
            </a:r>
            <a:r>
              <a:rPr lang="hr-HR" dirty="0" err="1">
                <a:solidFill>
                  <a:schemeClr val="tx1"/>
                </a:solidFill>
                <a:latin typeface="Garamond" panose="02020404030301010803" pitchFamily="18" charset="0"/>
              </a:rPr>
              <a:t>citatne</a:t>
            </a:r>
            <a:endParaRPr lang="hr-HR" dirty="0">
              <a:solidFill>
                <a:schemeClr val="tx1"/>
              </a:solidFill>
              <a:latin typeface="Garamond" panose="02020404030301010803" pitchFamily="18" charset="0"/>
            </a:endParaRPr>
          </a:p>
          <a:p>
            <a:pPr marL="0" indent="0">
              <a:buNone/>
            </a:pPr>
            <a:r>
              <a:rPr lang="hr-HR" dirty="0">
                <a:solidFill>
                  <a:schemeClr val="tx1"/>
                </a:solidFill>
                <a:latin typeface="Garamond" panose="02020404030301010803" pitchFamily="18" charset="0"/>
              </a:rPr>
              <a:t>3. baze podataka s cjelovitim tekstom</a:t>
            </a:r>
          </a:p>
        </p:txBody>
      </p:sp>
    </p:spTree>
    <p:extLst>
      <p:ext uri="{BB962C8B-B14F-4D97-AF65-F5344CB8AC3E}">
        <p14:creationId xmlns:p14="http://schemas.microsoft.com/office/powerpoint/2010/main" val="40879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solidFill>
                  <a:schemeClr val="tx1"/>
                </a:solidFill>
                <a:latin typeface="Garamond" panose="02020404030301010803" pitchFamily="18" charset="0"/>
              </a:rPr>
              <a:t>Tri vrste baza podataka</a:t>
            </a:r>
          </a:p>
          <a:p>
            <a:pPr marL="0" indent="0">
              <a:buNone/>
            </a:pPr>
            <a:r>
              <a:rPr lang="hr-HR" dirty="0">
                <a:solidFill>
                  <a:schemeClr val="tx1"/>
                </a:solidFill>
                <a:latin typeface="Garamond" panose="02020404030301010803" pitchFamily="18" charset="0"/>
              </a:rPr>
              <a:t>2. (bibliografske) i citatne</a:t>
            </a:r>
          </a:p>
          <a:p>
            <a:pPr marL="0" indent="0">
              <a:buNone/>
            </a:pPr>
            <a:r>
              <a:rPr lang="hr-HR" dirty="0">
                <a:solidFill>
                  <a:schemeClr val="tx1"/>
                </a:solidFill>
                <a:latin typeface="Garamond" panose="02020404030301010803" pitchFamily="18" charset="0"/>
              </a:rPr>
              <a:t>Osim bibliografskih podataka, ove baze još i obrađuju popise korištene literature i prate citiranost radova</a:t>
            </a:r>
          </a:p>
          <a:p>
            <a:pPr>
              <a:buFont typeface="Arial" panose="020B0604020202020204" pitchFamily="34" charset="0"/>
              <a:buChar char="•"/>
            </a:pPr>
            <a:r>
              <a:rPr lang="hr-HR" dirty="0">
                <a:solidFill>
                  <a:schemeClr val="tx1"/>
                </a:solidFill>
                <a:latin typeface="Garamond" panose="02020404030301010803" pitchFamily="18" charset="0"/>
              </a:rPr>
              <a:t>daju odgovor na pitanje koliko je puta citiran neki rad ili neki autor</a:t>
            </a:r>
          </a:p>
          <a:p>
            <a:pPr>
              <a:buFont typeface="Arial" panose="020B0604020202020204" pitchFamily="34" charset="0"/>
              <a:buChar char="•"/>
            </a:pPr>
            <a:r>
              <a:rPr lang="hr-HR" dirty="0">
                <a:solidFill>
                  <a:schemeClr val="tx1"/>
                </a:solidFill>
                <a:latin typeface="Garamond" panose="02020404030301010803" pitchFamily="18" charset="0"/>
              </a:rPr>
              <a:t>pozitivni i negativni citati</a:t>
            </a:r>
          </a:p>
          <a:p>
            <a:pPr>
              <a:buFont typeface="Arial" panose="020B0604020202020204" pitchFamily="34" charset="0"/>
              <a:buChar char="•"/>
            </a:pPr>
            <a:r>
              <a:rPr lang="hr-HR" dirty="0">
                <a:solidFill>
                  <a:schemeClr val="tx1"/>
                </a:solidFill>
                <a:latin typeface="Garamond" panose="02020404030301010803" pitchFamily="18" charset="0"/>
              </a:rPr>
              <a:t>citati i samocitati</a:t>
            </a:r>
          </a:p>
          <a:p>
            <a:pPr>
              <a:buFont typeface="Arial" panose="020B0604020202020204" pitchFamily="34" charset="0"/>
              <a:buChar char="•"/>
            </a:pPr>
            <a:r>
              <a:rPr lang="hr-HR" dirty="0">
                <a:solidFill>
                  <a:schemeClr val="tx1"/>
                </a:solidFill>
                <a:latin typeface="Garamond" panose="02020404030301010803" pitchFamily="18" charset="0"/>
              </a:rPr>
              <a:t>do 2004. Web of Science je bio jedina citatna baza kada nastaje Scopus i Google scholar (Google znalac)</a:t>
            </a:r>
          </a:p>
          <a:p>
            <a:pPr marL="0" indent="0">
              <a:buNone/>
            </a:pPr>
            <a:endParaRPr lang="hr-HR" dirty="0">
              <a:solidFill>
                <a:schemeClr val="tx1"/>
              </a:solidFill>
              <a:latin typeface="Garamond" panose="02020404030301010803" pitchFamily="18" charset="0"/>
            </a:endParaRPr>
          </a:p>
          <a:p>
            <a:pPr marL="0" indent="0">
              <a:buNone/>
            </a:pP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66690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0" y="-243408"/>
            <a:ext cx="12192000" cy="1522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p:txBody>
          <a:bodyPr rtlCol="0"/>
          <a:lstStyle/>
          <a:p>
            <a:r>
              <a:rPr lang="hr-HR" dirty="0">
                <a:latin typeface="Garamond" panose="02020404030301010803" pitchFamily="18" charset="0"/>
              </a:rPr>
              <a:t>Organizacija znanstvenih informacija – baze podataka</a:t>
            </a:r>
          </a:p>
        </p:txBody>
      </p:sp>
      <p:sp>
        <p:nvSpPr>
          <p:cNvPr id="3" name="Rezervirano mjesto sadržaja 2"/>
          <p:cNvSpPr>
            <a:spLocks noGrp="1"/>
          </p:cNvSpPr>
          <p:nvPr>
            <p:ph idx="1"/>
          </p:nvPr>
        </p:nvSpPr>
        <p:spPr>
          <a:xfrm>
            <a:off x="479376" y="1522801"/>
            <a:ext cx="10369152" cy="4878000"/>
          </a:xfrm>
        </p:spPr>
        <p:txBody>
          <a:bodyPr>
            <a:normAutofit/>
          </a:bodyPr>
          <a:lstStyle/>
          <a:p>
            <a:pPr marL="0" indent="0" algn="ctr">
              <a:buNone/>
            </a:pPr>
            <a:r>
              <a:rPr lang="hr-HR" b="1" dirty="0">
                <a:solidFill>
                  <a:schemeClr val="tx1"/>
                </a:solidFill>
                <a:latin typeface="Garamond" panose="02020404030301010803" pitchFamily="18" charset="0"/>
              </a:rPr>
              <a:t>Tri vrste baza podataka</a:t>
            </a:r>
          </a:p>
          <a:p>
            <a:pPr marL="0" indent="0">
              <a:buNone/>
            </a:pPr>
            <a:r>
              <a:rPr lang="hr-HR" dirty="0">
                <a:solidFill>
                  <a:schemeClr val="tx1"/>
                </a:solidFill>
                <a:latin typeface="Garamond" panose="02020404030301010803" pitchFamily="18" charset="0"/>
              </a:rPr>
              <a:t>3. Baze podataka s cjelovitim tekstom</a:t>
            </a:r>
          </a:p>
          <a:p>
            <a:pPr>
              <a:buFont typeface="Arial" panose="020B0604020202020204" pitchFamily="34" charset="0"/>
              <a:buChar char="•"/>
            </a:pPr>
            <a:r>
              <a:rPr lang="hr-HR" dirty="0">
                <a:solidFill>
                  <a:schemeClr val="tx1"/>
                </a:solidFill>
                <a:latin typeface="Garamond" panose="02020404030301010803" pitchFamily="18" charset="0"/>
              </a:rPr>
              <a:t>najčešće su to zbirke časopisa jednog ili više izdavača</a:t>
            </a:r>
          </a:p>
          <a:p>
            <a:pPr>
              <a:buFont typeface="Arial" panose="020B0604020202020204" pitchFamily="34" charset="0"/>
              <a:buChar char="•"/>
            </a:pPr>
            <a:r>
              <a:rPr lang="hr-HR" dirty="0">
                <a:solidFill>
                  <a:schemeClr val="tx1"/>
                </a:solidFill>
                <a:latin typeface="Garamond" panose="02020404030301010803" pitchFamily="18" charset="0"/>
              </a:rPr>
              <a:t>laka navigacija unutar samoga rada, hipertekstualne veze između pojedinih dijelova,</a:t>
            </a:r>
          </a:p>
          <a:p>
            <a:pPr marL="0" indent="0">
              <a:buNone/>
            </a:pPr>
            <a:r>
              <a:rPr lang="hr-HR" dirty="0">
                <a:solidFill>
                  <a:schemeClr val="tx1"/>
                </a:solidFill>
                <a:latin typeface="Garamond" panose="02020404030301010803" pitchFamily="18" charset="0"/>
              </a:rPr>
              <a:t>povezivanje navoda u samome tekstu s njihovim popisom na kraju itd.</a:t>
            </a:r>
          </a:p>
          <a:p>
            <a:pPr>
              <a:buFont typeface="Arial" panose="020B0604020202020204" pitchFamily="34" charset="0"/>
              <a:buChar char="•"/>
            </a:pPr>
            <a:r>
              <a:rPr lang="hr-HR" dirty="0">
                <a:solidFill>
                  <a:schemeClr val="tx1"/>
                </a:solidFill>
                <a:latin typeface="Garamond" panose="02020404030301010803" pitchFamily="18" charset="0"/>
              </a:rPr>
              <a:t>najčešće iz određenog područja, npr. Evidence-Based Medicine Reviews (EBMR) iz biomedicine i zdravstva, SPORTDiscus – iz kineziologije, fiziologije sporta i vježbanja, prehrane</a:t>
            </a:r>
          </a:p>
          <a:p>
            <a:pPr marL="0" indent="0">
              <a:buNone/>
            </a:pPr>
            <a:endParaRPr lang="hr-HR" dirty="0">
              <a:solidFill>
                <a:schemeClr val="tx1"/>
              </a:solidFill>
              <a:latin typeface="Garamond" panose="02020404030301010803" pitchFamily="18" charset="0"/>
            </a:endParaRPr>
          </a:p>
          <a:p>
            <a:pPr>
              <a:buFont typeface="Arial" panose="020B0604020202020204" pitchFamily="34" charset="0"/>
              <a:buChar char="•"/>
            </a:pPr>
            <a:endParaRPr lang="hr-HR" dirty="0">
              <a:solidFill>
                <a:schemeClr val="tx1"/>
              </a:solidFill>
              <a:latin typeface="Garamond" panose="02020404030301010803" pitchFamily="18" charset="0"/>
            </a:endParaRPr>
          </a:p>
          <a:p>
            <a:pPr marL="0" indent="0">
              <a:buNone/>
            </a:pPr>
            <a:endParaRPr lang="hr-HR" dirty="0">
              <a:solidFill>
                <a:schemeClr val="tx1"/>
              </a:solidFill>
              <a:latin typeface="Garamond" panose="02020404030301010803" pitchFamily="18" charset="0"/>
            </a:endParaRPr>
          </a:p>
        </p:txBody>
      </p:sp>
    </p:spTree>
    <p:extLst>
      <p:ext uri="{BB962C8B-B14F-4D97-AF65-F5344CB8AC3E}">
        <p14:creationId xmlns:p14="http://schemas.microsoft.com/office/powerpoint/2010/main" val="9609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zajn s medicinskim motivom 16 x 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0131_TF02901024_TF02901024" id="{923FD068-A676-40DC-8F19-B84BFFF583CE}" vid="{5BE63787-AA04-4D48-86EF-EABA7A2610E3}"/>
    </a:ext>
  </a:extLst>
</a:theme>
</file>

<file path=ppt/theme/theme2.xml><?xml version="1.0" encoding="utf-8"?>
<a:theme xmlns:a="http://schemas.openxmlformats.org/drawingml/2006/main" name="Tema sustava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2179</TotalTime>
  <Words>2436</Words>
  <Application>Microsoft Office PowerPoint</Application>
  <PresentationFormat>Widescreen</PresentationFormat>
  <Paragraphs>259</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Candara</vt:lpstr>
      <vt:lpstr>Franklin Gothic Medium</vt:lpstr>
      <vt:lpstr>Garamond</vt:lpstr>
      <vt:lpstr>Dizajn s medicinskim motivom 16 x 9</vt:lpstr>
      <vt:lpstr>Pretraživanje</vt:lpstr>
      <vt:lpstr>Organizacija znanstvenih informacija – baze podataka</vt:lpstr>
      <vt:lpstr>Organizacija znanstvenih informacija – baze podataka</vt:lpstr>
      <vt:lpstr>Organizacija znanstvenih informacija – baze podataka</vt:lpstr>
      <vt:lpstr>Organizacija znanstvenih informacija – baze podataka</vt:lpstr>
      <vt:lpstr>Organizacija znanstvenih informacija – baze podataka</vt:lpstr>
      <vt:lpstr>Organizacija znanstvenih informacija – baze podataka</vt:lpstr>
      <vt:lpstr>Organizacija znanstvenih informacija – baze podataka</vt:lpstr>
      <vt:lpstr>Organizacija znanstvenih informacija – baze podataka</vt:lpstr>
      <vt:lpstr>Organizacija znanstvenih informacija – baze podataka</vt:lpstr>
      <vt:lpstr>Pretraživanje informacija</vt:lpstr>
      <vt:lpstr>Organizacija znanstvenih informacija – baze podataka</vt:lpstr>
      <vt:lpstr>Organizacija znanstvenih informacija - knjižnižnični katalog </vt:lpstr>
      <vt:lpstr>Organizacija znanstvenih informacija - knjižnižnični katalog </vt:lpstr>
      <vt:lpstr>Pretraživanje informacija</vt:lpstr>
      <vt:lpstr>Pretraživanje znanstvenih informacija</vt:lpstr>
      <vt:lpstr>Pretraživanje znanstvenih informacija</vt:lpstr>
      <vt:lpstr>Pretraživanje znanstvenih informacija</vt:lpstr>
      <vt:lpstr>Pretraživanje znanstvenih informacija</vt:lpstr>
      <vt:lpstr>Pretraživanje znanstvenih informacija</vt:lpstr>
      <vt:lpstr>Pretraživanje znanstvenih informacija KONCEPTI</vt:lpstr>
      <vt:lpstr>Pretraživanje znanstvenih informacija KONCEPTI</vt:lpstr>
      <vt:lpstr>Pretraživanje znanstvenih informacija </vt:lpstr>
      <vt:lpstr>Pretraživanje znanstvenih informacija </vt:lpstr>
      <vt:lpstr>Pretraživanje znanstvenih informacija </vt:lpstr>
      <vt:lpstr>Pretraživanje znanstvenih informacija-SportDiscus</vt:lpstr>
      <vt:lpstr>Pretraživanje znanstvenih informacija-SportDiscus</vt:lpstr>
      <vt:lpstr>Pretraživanje znanstvenih informacija-SportDiscus</vt:lpstr>
      <vt:lpstr>Pretraživanje znanstvenih informacija</vt:lpstr>
      <vt:lpstr>PowerPoint Presentation</vt:lpstr>
      <vt:lpstr>PowerPoint Presentation</vt:lpstr>
      <vt:lpstr>Pretraživanje znanstvenih informacija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METODOLOGIJA KINEZIOLOGIJSKIH ISTRAŽIVANJA</dc:title>
  <dc:creator>Sportsko dijagnostički centar Kineziološkog fakultet</dc:creator>
  <cp:lastModifiedBy>Laptop</cp:lastModifiedBy>
  <cp:revision>162</cp:revision>
  <cp:lastPrinted>2018-12-12T12:26:51Z</cp:lastPrinted>
  <dcterms:created xsi:type="dcterms:W3CDTF">2017-09-15T10:26:21Z</dcterms:created>
  <dcterms:modified xsi:type="dcterms:W3CDTF">2020-04-07T09:22:04Z</dcterms:modified>
</cp:coreProperties>
</file>